
<file path=[Content_Types].xml><?xml version="1.0" encoding="utf-8"?>
<Types xmlns="http://schemas.openxmlformats.org/package/2006/content-types">
  <Default Extension="jpg" ContentType="image/jpeg"/>
  <Default Extension="rels" ContentType="application/vnd.openxmlformats-package.relationships+xml"/>
  <Default Extension="png" ContentType="image/png"/>
  <Default Extension="xml" ContentType="application/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6.xml" ContentType="application/vnd.openxmlformats-officedocument.presentationml.slideLayout+xml"/>
  <Override PartName="/ppt/slideLayouts/slideLayout2.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notesSlides/notesSlide7.xml" ContentType="application/vnd.openxmlformats-officedocument.presentationml.notesSlide+xml"/>
  <Override PartName="/ppt/notesSlides/notesSlide2.xml" ContentType="application/vnd.openxmlformats-officedocument.presentationml.notesSlide+xml"/>
  <Override PartName="/ppt/notesSlides/notesSlide4.xml" ContentType="application/vnd.openxmlformats-officedocument.presentationml.notesSlide+xml"/>
  <Override PartName="/ppt/notesSlides/notesSlide1.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3.xml" ContentType="application/vnd.openxmlformats-officedocument.presentationml.notesSlide+xml"/>
  <Override PartName="/ppt/notesMasters/notesMaster1.xml" ContentType="application/vnd.openxmlformats-officedocument.presentationml.notesMaster+xml"/>
  <Override PartName="/ppt/presentation.xml" ContentType="application/vnd.openxmlformats-officedocument.presentationml.presentation.main+xml"/>
  <Override PartName="/ppt/presProps.xml" ContentType="application/vnd.openxmlformats-officedocument.presentationml.presProps+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Masters/slideMaster1.xml" ContentType="application/vnd.openxmlformats-officedocument.presentationml.slideMaster+xml"/>
  <Override PartName="/ppt/slides/slide7.xml" ContentType="application/vnd.openxmlformats-officedocument.presentationml.slide+xml"/>
  <Override PartName="/ppt/slides/slide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4.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9.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Types>
</file>

<file path=_rels/.rels><?xml version="1.0" encoding="UTF-8" standalone="yes"?><Relationships xmlns="http://schemas.openxmlformats.org/package/2006/relationships"><Relationship Target="ppt/presentation.xml" Type="http://schemas.openxmlformats.org/officeDocument/2006/relationships/officeDocument" Id="rId1"/></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aveSubsetFonts="1" autoCompressPictures="0" strictFirstAndLastChars="0">
  <p:sldMasterIdLst>
    <p:sldMasterId id="214748365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y="9144000" cx="6858000"/>
  <p:defaultText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a:lvl3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3pPr>
    <a:lvl4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4pPr>
    <a:lvl5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5pPr>
    <a:lvl6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6pPr>
    <a:lvl7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7pPr>
    <a:lvl8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8pPr>
    <a:lvl9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90651C3A-4460-11DB-9652-00E08161165F}"/>
</file>

<file path=ppt/_rels/presentation.xml.rels><?xml version="1.0" encoding="UTF-8" standalone="yes"?><Relationships xmlns="http://schemas.openxmlformats.org/package/2006/relationships"><Relationship Target="slides/slide11.xml" Type="http://schemas.openxmlformats.org/officeDocument/2006/relationships/slide" Id="rId16"/><Relationship Target="slides/slide10.xml" Type="http://schemas.openxmlformats.org/officeDocument/2006/relationships/slide" Id="rId15"/><Relationship Target="slides/slide9.xml" Type="http://schemas.openxmlformats.org/officeDocument/2006/relationships/slide" Id="rId14"/><Relationship Target="presProps.xml" Type="http://schemas.openxmlformats.org/officeDocument/2006/relationships/presProps" Id="rId2"/><Relationship Target="slides/slide7.xml" Type="http://schemas.openxmlformats.org/officeDocument/2006/relationships/slide" Id="rId12"/><Relationship Target="slides/slide8.xml" Type="http://schemas.openxmlformats.org/officeDocument/2006/relationships/slide" Id="rId13"/><Relationship Target="theme/theme1.xml" Type="http://schemas.openxmlformats.org/officeDocument/2006/relationships/theme" Id="rId1"/><Relationship Target="slideMasters/slideMaster1.xml" Type="http://schemas.openxmlformats.org/officeDocument/2006/relationships/slideMaster" Id="rId4"/><Relationship Target="slides/slide5.xml" Type="http://schemas.openxmlformats.org/officeDocument/2006/relationships/slide" Id="rId10"/><Relationship Target="tableStyles.xml" Type="http://schemas.openxmlformats.org/officeDocument/2006/relationships/tableStyles" Id="rId3"/><Relationship Target="slides/slide6.xml" Type="http://schemas.openxmlformats.org/officeDocument/2006/relationships/slide" Id="rId11"/><Relationship Target="slides/slide4.xml" Type="http://schemas.openxmlformats.org/officeDocument/2006/relationships/slide" Id="rId9"/><Relationship Target="slides/slide1.xml" Type="http://schemas.openxmlformats.org/officeDocument/2006/relationships/slide" Id="rId6"/><Relationship Target="notesMasters/notesMaster1.xml" Type="http://schemas.openxmlformats.org/officeDocument/2006/relationships/notesMaster" Id="rId5"/><Relationship Target="slides/slide3.xml" Type="http://schemas.openxmlformats.org/officeDocument/2006/relationships/slide" Id="rId8"/><Relationship Target="slides/slide2.xml" Type="http://schemas.openxmlformats.org/officeDocument/2006/relationships/slide" Id="rId7"/></Relationships>
</file>

<file path=ppt/media/image00.png>
</file>

<file path=ppt/media/image01.jpg>
</file>

<file path=ppt/media/image02.png>
</file>

<file path=ppt/media/image03.jpg>
</file>

<file path=ppt/media/image04.png>
</file>

<file path=ppt/media/image05.png>
</file>

<file path=ppt/media/image06.png>
</file>

<file path=ppt/media/image07.png>
</file>

<file path=ppt/media/image08.png>
</file>

<file path=ppt/media/image10.png>
</file>

<file path=ppt/media/image11.jpg>
</file>

<file path=ppt/media/image12.png>
</file>

<file path=ppt/media/image13.png>
</file>

<file path=ppt/media/image14.png>
</file>

<file path=ppt/notesMasters/_rels/notesMaster1.xml.rels><?xml version="1.0" encoding="UTF-8" standalone="yes"?><Relationships xmlns="http://schemas.openxmlformats.org/package/2006/relationships"><Relationship Target="../theme/theme3.xml" Type="http://schemas.openxmlformats.org/officeDocument/2006/relationships/theme" Id="rId1"/></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 name="Shape 1"/>
        <p:cNvGrpSpPr/>
        <p:nvPr/>
      </p:nvGrpSpPr>
      <p:grpSpPr>
        <a:xfrm>
          <a:off y="0" x="0"/>
          <a:ext cy="0" cx="0"/>
          <a:chOff y="0" x="0"/>
          <a:chExt cy="0" cx="0"/>
        </a:xfrm>
      </p:grpSpPr>
      <p:sp>
        <p:nvSpPr>
          <p:cNvPr id="2" name="Shape 2"/>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3" name="Shape 3"/>
          <p:cNvSpPr txBox="1"/>
          <p:nvPr>
            <p:ph idx="1" type="body"/>
          </p:nvPr>
        </p:nvSpPr>
        <p:spPr>
          <a:xfrm>
            <a:off y="4343400" x="685800"/>
            <a:ext cy="4114800" cx="5486399"/>
          </a:xfrm>
          <a:prstGeom prst="rect">
            <a:avLst/>
          </a:prstGeom>
          <a:noFill/>
          <a:ln>
            <a:noFill/>
          </a:ln>
        </p:spPr>
        <p:txBody>
          <a:bodyPr bIns="91425" rIns="91425" lIns="91425" t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p:txBody>
      </p:sp>
    </p:spTree>
  </p:cSld>
  <p:clrMap accent2="accent2" accent3="accent3" accent4="accent4" accent5="accent5" accent6="accent6" hlink="hlink" tx2="lt2" tx1="dk1" bg2="dk2" bg1="lt1" folHlink="folHlink" accent1="accent1"/>
</p:notesMaster>
</file>

<file path=ppt/notesSlides/_rels/notesSlide1.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10.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11.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2.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3.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4.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5.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6.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7.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8.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_rels/notesSlide9.xml.rels><?xml version="1.0" encoding="UTF-8" standalone="yes"?><Relationships xmlns="http://schemas.openxmlformats.org/package/2006/relationships"><Relationship Target="../notesMasters/notesMaster1.xml" Type="http://schemas.openxmlformats.org/officeDocument/2006/relationships/notesMaster" Id="rId1"/></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28" name="Shape 28"/>
        <p:cNvGrpSpPr/>
        <p:nvPr/>
      </p:nvGrpSpPr>
      <p:grpSpPr>
        <a:xfrm>
          <a:off y="0" x="0"/>
          <a:ext cy="0" cx="0"/>
          <a:chOff y="0" x="0"/>
          <a:chExt cy="0" cx="0"/>
        </a:xfrm>
      </p:grpSpPr>
      <p:sp>
        <p:nvSpPr>
          <p:cNvPr id="29" name="Shape 29"/>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30" name="Shape 30"/>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16" name="Shape 116"/>
        <p:cNvGrpSpPr/>
        <p:nvPr/>
      </p:nvGrpSpPr>
      <p:grpSpPr>
        <a:xfrm>
          <a:off y="0" x="0"/>
          <a:ext cy="0" cx="0"/>
          <a:chOff y="0" x="0"/>
          <a:chExt cy="0" cx="0"/>
        </a:xfrm>
      </p:grpSpPr>
      <p:sp>
        <p:nvSpPr>
          <p:cNvPr id="117" name="Shape 117"/>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18" name="Shape 118"/>
          <p:cNvSpPr txBox="1"/>
          <p:nvPr>
            <p:ph idx="1" type="body"/>
          </p:nvPr>
        </p:nvSpPr>
        <p:spPr>
          <a:xfrm>
            <a:off y="4343400" x="685800"/>
            <a:ext cy="4114800" cx="5486399"/>
          </a:xfrm>
          <a:prstGeom prst="rect">
            <a:avLst/>
          </a:prstGeom>
        </p:spPr>
        <p:txBody>
          <a:bodyPr bIns="91425" rIns="91425" lIns="91425" tIns="91425" anchor="t" anchorCtr="0">
            <a:noAutofit/>
          </a:bodyPr>
          <a:lstStyle/>
          <a:p>
            <a:pPr rtl="0" lvl="0">
              <a:spcBef>
                <a:spcPts val="0"/>
              </a:spcBef>
              <a:buClr>
                <a:schemeClr val="dk1"/>
              </a:buClr>
              <a:buSzPct val="100000"/>
              <a:buFont typeface="Arial"/>
              <a:buNone/>
            </a:pPr>
            <a:r>
              <a:rPr lang="en">
                <a:solidFill>
                  <a:schemeClr val="dk1"/>
                </a:solidFill>
              </a:rPr>
              <a:t>[FAITH OR/AND MATT]</a:t>
            </a:r>
          </a:p>
          <a:p>
            <a:pPr rtl="0" lvl="0" indent="-304800" marL="457200">
              <a:lnSpc>
                <a:spcPct val="115000"/>
              </a:lnSpc>
              <a:spcBef>
                <a:spcPts val="0"/>
              </a:spcBef>
              <a:buClr>
                <a:schemeClr val="dk1"/>
              </a:buClr>
              <a:buSzPct val="100000"/>
              <a:buFont typeface="Open Sans"/>
              <a:buAutoNum type="arabicParenR"/>
            </a:pPr>
            <a:r>
              <a:rPr sz="1200" lang="en">
                <a:solidFill>
                  <a:schemeClr val="dk1"/>
                </a:solidFill>
                <a:latin typeface="Open Sans"/>
                <a:ea typeface="Open Sans"/>
                <a:cs typeface="Open Sans"/>
                <a:sym typeface="Open Sans"/>
              </a:rPr>
              <a:t>next the lid must be opened in order to retrieve the pills, and photocells lining the lid will serve to indicate that a pill has been removed; </a:t>
            </a:r>
          </a:p>
          <a:p>
            <a:pPr rtl="0" lvl="0" indent="-304800" marL="457200">
              <a:lnSpc>
                <a:spcPct val="115000"/>
              </a:lnSpc>
              <a:spcBef>
                <a:spcPts val="0"/>
              </a:spcBef>
              <a:buClr>
                <a:schemeClr val="dk1"/>
              </a:buClr>
              <a:buSzPct val="100000"/>
              <a:buFont typeface="Open Sans"/>
              <a:buAutoNum type="arabicParenR"/>
            </a:pPr>
            <a:r>
              <a:rPr sz="1200" lang="en">
                <a:solidFill>
                  <a:schemeClr val="dk1"/>
                </a:solidFill>
                <a:latin typeface="Open Sans"/>
                <a:ea typeface="Open Sans"/>
                <a:cs typeface="Open Sans"/>
                <a:sym typeface="Open Sans"/>
              </a:rPr>
              <a:t>then the water in the cup portion of the vessel must be imbibed to complete the action sequence, and this will be measured by using another gyroscope to note that the cup has been tilted.</a:t>
            </a:r>
          </a:p>
          <a:p>
            <a:pPr rtl="0" lvl="0">
              <a:lnSpc>
                <a:spcPct val="115000"/>
              </a:lnSpc>
              <a:spcBef>
                <a:spcPts val="0"/>
              </a:spcBef>
              <a:buNone/>
            </a:pPr>
            <a:r>
              <a:t/>
            </a:r>
            <a:endParaRPr sz="1200">
              <a:solidFill>
                <a:schemeClr val="dk1"/>
              </a:solidFill>
              <a:latin typeface="Open Sans"/>
              <a:ea typeface="Open Sans"/>
              <a:cs typeface="Open Sans"/>
              <a:sym typeface="Open Sans"/>
            </a:endParaRPr>
          </a:p>
          <a:p>
            <a:pPr rtl="0" lvl="0">
              <a:lnSpc>
                <a:spcPct val="115000"/>
              </a:lnSpc>
              <a:spcBef>
                <a:spcPts val="0"/>
              </a:spcBef>
              <a:buNone/>
            </a:pPr>
            <a:r>
              <a:t/>
            </a:r>
            <a:endParaRPr sz="1200">
              <a:solidFill>
                <a:schemeClr val="dk1"/>
              </a:solidFill>
              <a:latin typeface="Open Sans"/>
              <a:ea typeface="Open Sans"/>
              <a:cs typeface="Open Sans"/>
              <a:sym typeface="Open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24" name="Shape 124"/>
        <p:cNvGrpSpPr/>
        <p:nvPr/>
      </p:nvGrpSpPr>
      <p:grpSpPr>
        <a:xfrm>
          <a:off y="0" x="0"/>
          <a:ext cy="0" cx="0"/>
          <a:chOff y="0" x="0"/>
          <a:chExt cy="0" cx="0"/>
        </a:xfrm>
      </p:grpSpPr>
      <p:sp>
        <p:nvSpPr>
          <p:cNvPr id="125" name="Shape 125"/>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26" name="Shape 126"/>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[MATT]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36" name="Shape 36"/>
        <p:cNvGrpSpPr/>
        <p:nvPr/>
      </p:nvGrpSpPr>
      <p:grpSpPr>
        <a:xfrm>
          <a:off y="0" x="0"/>
          <a:ext cy="0" cx="0"/>
          <a:chOff y="0" x="0"/>
          <a:chExt cy="0" cx="0"/>
        </a:xfrm>
      </p:grpSpPr>
      <p:sp>
        <p:nvSpPr>
          <p:cNvPr id="37" name="Shape 37"/>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38" name="Shape 38"/>
          <p:cNvSpPr txBox="1"/>
          <p:nvPr>
            <p:ph idx="1" type="body"/>
          </p:nvPr>
        </p:nvSpPr>
        <p:spPr>
          <a:xfrm>
            <a:off y="4343400" x="685800"/>
            <a:ext cy="4114800" cx="5486399"/>
          </a:xfrm>
          <a:prstGeom prst="rect">
            <a:avLst/>
          </a:prstGeom>
        </p:spPr>
        <p:txBody>
          <a:bodyPr bIns="91425" rIns="91425" lIns="91425" tIns="91425" anchor="t" anchorCtr="0">
            <a:noAutofit/>
          </a:bodyPr>
          <a:lstStyle/>
          <a:p>
            <a:pPr rtl="0" lvl="0">
              <a:lnSpc>
                <a:spcPct val="115000"/>
              </a:lnSpc>
              <a:spcBef>
                <a:spcPts val="0"/>
              </a:spcBef>
              <a:buNone/>
            </a:pPr>
            <a:r>
              <a:rPr sz="1400" lang="en">
                <a:solidFill>
                  <a:schemeClr val="dk1"/>
                </a:solidFill>
                <a:latin typeface="Open Sans"/>
                <a:ea typeface="Open Sans"/>
                <a:cs typeface="Open Sans"/>
                <a:sym typeface="Open Sans"/>
              </a:rPr>
              <a:t>FAITH</a:t>
            </a:r>
          </a:p>
          <a:p>
            <a:pPr rtl="0" lvl="0">
              <a:lnSpc>
                <a:spcPct val="115000"/>
              </a:lnSpc>
              <a:spcBef>
                <a:spcPts val="0"/>
              </a:spcBef>
              <a:buClr>
                <a:schemeClr val="dk1"/>
              </a:buClr>
              <a:buSzPct val="78571"/>
              <a:buFont typeface="Arial"/>
              <a:buNone/>
            </a:pPr>
            <a:r>
              <a:rPr sz="1400" lang="en">
                <a:solidFill>
                  <a:schemeClr val="dk1"/>
                </a:solidFill>
                <a:latin typeface="Open Sans"/>
                <a:ea typeface="Open Sans"/>
                <a:cs typeface="Open Sans"/>
                <a:sym typeface="Open Sans"/>
              </a:rPr>
              <a:t>The vessel will be embodied in two compartments: a cup which can be filled with water so the user can easily take his pills and a lid which will act as a container for a full day’s dose of medicine. We expected to be able to measure biorhythms, but that was tricky.</a:t>
            </a:r>
          </a:p>
          <a:p>
            <a:pPr rtl="0" lvl="0">
              <a:spcBef>
                <a:spcPts val="600"/>
              </a:spcBef>
              <a:buClr>
                <a:schemeClr val="dk1"/>
              </a:buClr>
              <a:buFont typeface="Arial"/>
              <a:buNone/>
            </a:pPr>
            <a:r>
              <a:t/>
            </a:r>
            <a:endParaRPr sz="1400">
              <a:solidFill>
                <a:schemeClr val="dk1"/>
              </a:solidFill>
              <a:latin typeface="Open Sans"/>
              <a:ea typeface="Open Sans"/>
              <a:cs typeface="Open Sans"/>
              <a:sym typeface="Open Sans"/>
            </a:endParaRPr>
          </a:p>
          <a:p>
            <a:pPr>
              <a:spcBef>
                <a:spcPts val="0"/>
              </a:spcBef>
              <a:buNone/>
            </a:pPr>
            <a:r>
              <a:t/>
            </a:r>
            <a:endParaRPr sz="14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51" name="Shape 51"/>
        <p:cNvGrpSpPr/>
        <p:nvPr/>
      </p:nvGrpSpPr>
      <p:grpSpPr>
        <a:xfrm>
          <a:off y="0" x="0"/>
          <a:ext cy="0" cx="0"/>
          <a:chOff y="0" x="0"/>
          <a:chExt cy="0" cx="0"/>
        </a:xfrm>
      </p:grpSpPr>
      <p:sp>
        <p:nvSpPr>
          <p:cNvPr id="52" name="Shape 52"/>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53" name="Shape 53"/>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[FAITH]</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58" name="Shape 58"/>
        <p:cNvGrpSpPr/>
        <p:nvPr/>
      </p:nvGrpSpPr>
      <p:grpSpPr>
        <a:xfrm>
          <a:off y="0" x="0"/>
          <a:ext cy="0" cx="0"/>
          <a:chOff y="0" x="0"/>
          <a:chExt cy="0" cx="0"/>
        </a:xfrm>
      </p:grpSpPr>
      <p:sp>
        <p:nvSpPr>
          <p:cNvPr id="59" name="Shape 59"/>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60" name="Shape 60"/>
          <p:cNvSpPr txBox="1"/>
          <p:nvPr>
            <p:ph idx="1" type="body"/>
          </p:nvPr>
        </p:nvSpPr>
        <p:spPr>
          <a:xfrm>
            <a:off y="4343400" x="685800"/>
            <a:ext cy="4114800" cx="5486399"/>
          </a:xfrm>
          <a:prstGeom prst="rect">
            <a:avLst/>
          </a:prstGeom>
        </p:spPr>
        <p:txBody>
          <a:bodyPr bIns="91425" rIns="91425" lIns="91425" tIns="91425" anchor="t" anchorCtr="0">
            <a:noAutofit/>
          </a:bodyPr>
          <a:lstStyle/>
          <a:p>
            <a:pPr rtl="0" lvl="0">
              <a:spcBef>
                <a:spcPts val="0"/>
              </a:spcBef>
              <a:buNone/>
            </a:pPr>
            <a:r>
              <a:rPr lang="en">
                <a:solidFill>
                  <a:schemeClr val="dk1"/>
                </a:solidFill>
              </a:rPr>
              <a:t>[FAITH OR/AND MATT]</a:t>
            </a:r>
          </a:p>
          <a:p>
            <a:pPr rtl="0" lvl="0">
              <a:spcBef>
                <a:spcPts val="0"/>
              </a:spcBef>
              <a:buNone/>
            </a:pPr>
            <a:r>
              <a:t/>
            </a:r>
            <a:endParaRPr/>
          </a:p>
          <a:p>
            <a:pPr rtl="0" lvl="0" indent="-317500" marL="457200">
              <a:spcBef>
                <a:spcPts val="0"/>
              </a:spcBef>
              <a:buClr>
                <a:srgbClr val="000000"/>
              </a:buClr>
              <a:buSzPct val="127272"/>
              <a:buFont typeface="Arial"/>
              <a:buAutoNum type="arabicParenR"/>
            </a:pPr>
            <a:r>
              <a:rPr lang="en"/>
              <a:t>user sets dose time on app</a:t>
            </a:r>
          </a:p>
          <a:p>
            <a:pPr rtl="0" lvl="0" indent="-317500" marL="457200">
              <a:spcBef>
                <a:spcPts val="0"/>
              </a:spcBef>
              <a:buClr>
                <a:srgbClr val="000000"/>
              </a:buClr>
              <a:buSzPct val="127272"/>
              <a:buFont typeface="Arial"/>
              <a:buAutoNum type="arabicParenR"/>
            </a:pPr>
            <a:r>
              <a:rPr lang="en"/>
              <a:t>user sets safety contact on app</a:t>
            </a:r>
          </a:p>
          <a:p>
            <a:pPr lvl="0" indent="-317500" marL="457200">
              <a:spcBef>
                <a:spcPts val="0"/>
              </a:spcBef>
              <a:buClr>
                <a:srgbClr val="000000"/>
              </a:buClr>
              <a:buSzPct val="127272"/>
              <a:buFont typeface="Arial"/>
              <a:buAutoNum type="arabicParenR"/>
            </a:pPr>
            <a:r>
              <a:rPr lang="en"/>
              <a:t>if user misses a dose, auto message to safety contact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68" name="Shape 68"/>
        <p:cNvGrpSpPr/>
        <p:nvPr/>
      </p:nvGrpSpPr>
      <p:grpSpPr>
        <a:xfrm>
          <a:off y="0" x="0"/>
          <a:ext cy="0" cx="0"/>
          <a:chOff y="0" x="0"/>
          <a:chExt cy="0" cx="0"/>
        </a:xfrm>
      </p:grpSpPr>
      <p:sp>
        <p:nvSpPr>
          <p:cNvPr id="69" name="Shape 69"/>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70" name="Shape 70"/>
          <p:cNvSpPr txBox="1"/>
          <p:nvPr>
            <p:ph idx="1" type="body"/>
          </p:nvPr>
        </p:nvSpPr>
        <p:spPr>
          <a:xfrm>
            <a:off y="4343400" x="685800"/>
            <a:ext cy="4114800" cx="5486399"/>
          </a:xfrm>
          <a:prstGeom prst="rect">
            <a:avLst/>
          </a:prstGeom>
        </p:spPr>
        <p:txBody>
          <a:bodyPr bIns="91425" rIns="91425" lIns="91425" tIns="91425" anchor="t" anchorCtr="0">
            <a:noAutofit/>
          </a:bodyPr>
          <a:lstStyle/>
          <a:p>
            <a:pPr rtl="0">
              <a:spcBef>
                <a:spcPts val="0"/>
              </a:spcBef>
              <a:buNone/>
            </a:pPr>
            <a:r>
              <a:rPr lang="en"/>
              <a:t>[FAITH OR/AND MATT]</a:t>
            </a:r>
          </a:p>
          <a:p>
            <a:pPr rtl="0" lvl="0" indent="-304800" marL="457200">
              <a:lnSpc>
                <a:spcPct val="115000"/>
              </a:lnSpc>
              <a:spcBef>
                <a:spcPts val="0"/>
              </a:spcBef>
              <a:buClr>
                <a:schemeClr val="dk1"/>
              </a:buClr>
              <a:buSzPct val="100000"/>
              <a:buFont typeface="Open Sans"/>
              <a:buAutoNum type="arabicParenR"/>
            </a:pPr>
            <a:r>
              <a:rPr sz="1200" lang="en">
                <a:solidFill>
                  <a:schemeClr val="dk1"/>
                </a:solidFill>
                <a:latin typeface="Open Sans"/>
                <a:ea typeface="Open Sans"/>
                <a:cs typeface="Open Sans"/>
                <a:sym typeface="Open Sans"/>
              </a:rPr>
              <a:t>First the lid must be removed from the vessel, and a tilt sensor will indicate the inversion of the lid, thus signaling the beginning of a chain of events; </a:t>
            </a:r>
          </a:p>
          <a:p>
            <a:pPr lvl="0" indent="-304800" marL="457200">
              <a:lnSpc>
                <a:spcPct val="115000"/>
              </a:lnSpc>
              <a:spcBef>
                <a:spcPts val="0"/>
              </a:spcBef>
              <a:buClr>
                <a:schemeClr val="dk1"/>
              </a:buClr>
              <a:buFont typeface="Open Sans"/>
              <a:buAutoNum type="arabicParenR"/>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78" name="Shape 78"/>
        <p:cNvGrpSpPr/>
        <p:nvPr/>
      </p:nvGrpSpPr>
      <p:grpSpPr>
        <a:xfrm>
          <a:off y="0" x="0"/>
          <a:ext cy="0" cx="0"/>
          <a:chOff y="0" x="0"/>
          <a:chExt cy="0" cx="0"/>
        </a:xfrm>
      </p:grpSpPr>
      <p:sp>
        <p:nvSpPr>
          <p:cNvPr id="79" name="Shape 79"/>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80" name="Shape 80"/>
          <p:cNvSpPr txBox="1"/>
          <p:nvPr>
            <p:ph idx="1" type="body"/>
          </p:nvPr>
        </p:nvSpPr>
        <p:spPr>
          <a:xfrm>
            <a:off y="4343400" x="685800"/>
            <a:ext cy="4114800" cx="5486399"/>
          </a:xfrm>
          <a:prstGeom prst="rect">
            <a:avLst/>
          </a:prstGeom>
        </p:spPr>
        <p:txBody>
          <a:bodyPr bIns="91425" rIns="91425" lIns="91425" tIns="91425" anchor="t" anchorCtr="0">
            <a:noAutofit/>
          </a:bodyPr>
          <a:lstStyle/>
          <a:p>
            <a:pPr rtl="0" lvl="0">
              <a:spcBef>
                <a:spcPts val="0"/>
              </a:spcBef>
              <a:buClr>
                <a:schemeClr val="dk1"/>
              </a:buClr>
              <a:buSzPct val="100000"/>
              <a:buFont typeface="Arial"/>
              <a:buNone/>
            </a:pPr>
            <a:r>
              <a:rPr lang="en">
                <a:solidFill>
                  <a:schemeClr val="dk1"/>
                </a:solidFill>
              </a:rPr>
              <a:t>[FAITH OR/AND MATT]</a:t>
            </a:r>
          </a:p>
          <a:p>
            <a:pPr rtl="0" lvl="0" indent="-304800" marL="457200">
              <a:lnSpc>
                <a:spcPct val="115000"/>
              </a:lnSpc>
              <a:spcBef>
                <a:spcPts val="0"/>
              </a:spcBef>
              <a:buClr>
                <a:schemeClr val="dk1"/>
              </a:buClr>
              <a:buSzPct val="100000"/>
              <a:buFont typeface="Open Sans"/>
              <a:buAutoNum type="arabicParenR"/>
            </a:pPr>
            <a:r>
              <a:rPr sz="1200" lang="en">
                <a:solidFill>
                  <a:schemeClr val="dk1"/>
                </a:solidFill>
                <a:latin typeface="Open Sans"/>
                <a:ea typeface="Open Sans"/>
                <a:cs typeface="Open Sans"/>
                <a:sym typeface="Open Sans"/>
              </a:rPr>
              <a:t>next the lid must be opened in order to retrieve the pills, and photocells lining the lid will serve to indicate that a pill has been removed; </a:t>
            </a:r>
          </a:p>
          <a:p>
            <a:pPr rtl="0" lvl="0" indent="-304800" marL="457200">
              <a:lnSpc>
                <a:spcPct val="115000"/>
              </a:lnSpc>
              <a:spcBef>
                <a:spcPts val="0"/>
              </a:spcBef>
              <a:buClr>
                <a:schemeClr val="dk1"/>
              </a:buClr>
              <a:buSzPct val="100000"/>
              <a:buFont typeface="Open Sans"/>
              <a:buAutoNum type="arabicParenR"/>
            </a:pPr>
            <a:r>
              <a:rPr sz="1200" lang="en">
                <a:solidFill>
                  <a:schemeClr val="dk1"/>
                </a:solidFill>
                <a:latin typeface="Open Sans"/>
                <a:ea typeface="Open Sans"/>
                <a:cs typeface="Open Sans"/>
                <a:sym typeface="Open Sans"/>
              </a:rPr>
              <a:t>then the water in the cup portion of the vessel must be imbibed to complete the action sequence, and this will be measured by using another gyroscope to note that the cup has been tilted.</a:t>
            </a:r>
          </a:p>
          <a:p>
            <a:pPr rtl="0">
              <a:lnSpc>
                <a:spcPct val="115000"/>
              </a:lnSpc>
              <a:spcBef>
                <a:spcPts val="0"/>
              </a:spcBef>
              <a:buNone/>
            </a:pPr>
            <a:r>
              <a:t/>
            </a:r>
            <a:endParaRPr sz="1200">
              <a:solidFill>
                <a:schemeClr val="dk1"/>
              </a:solidFill>
              <a:latin typeface="Open Sans"/>
              <a:ea typeface="Open Sans"/>
              <a:cs typeface="Open Sans"/>
              <a:sym typeface="Open Sans"/>
            </a:endParaRPr>
          </a:p>
          <a:p>
            <a:pPr lvl="0">
              <a:lnSpc>
                <a:spcPct val="115000"/>
              </a:lnSpc>
              <a:spcBef>
                <a:spcPts val="0"/>
              </a:spcBef>
              <a:buNone/>
            </a:pPr>
            <a:r>
              <a:t/>
            </a:r>
            <a:endParaRPr sz="1200">
              <a:solidFill>
                <a:schemeClr val="dk1"/>
              </a:solidFill>
              <a:latin typeface="Open Sans"/>
              <a:ea typeface="Open Sans"/>
              <a:cs typeface="Open Sans"/>
              <a:sym typeface="Open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85" name="Shape 85"/>
        <p:cNvGrpSpPr/>
        <p:nvPr/>
      </p:nvGrpSpPr>
      <p:grpSpPr>
        <a:xfrm>
          <a:off y="0" x="0"/>
          <a:ext cy="0" cx="0"/>
          <a:chOff y="0" x="0"/>
          <a:chExt cy="0" cx="0"/>
        </a:xfrm>
      </p:grpSpPr>
      <p:sp>
        <p:nvSpPr>
          <p:cNvPr id="86" name="Shape 86"/>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87" name="Shape 87"/>
          <p:cNvSpPr txBox="1"/>
          <p:nvPr>
            <p:ph idx="1" type="body"/>
          </p:nvPr>
        </p:nvSpPr>
        <p:spPr>
          <a:xfrm>
            <a:off y="4343400" x="685800"/>
            <a:ext cy="4114800" cx="5486399"/>
          </a:xfrm>
          <a:prstGeom prst="rect">
            <a:avLst/>
          </a:prstGeom>
        </p:spPr>
        <p:txBody>
          <a:bodyPr bIns="91425" rIns="91425" lIns="91425" tIns="91425" anchor="t" anchorCtr="0">
            <a:noAutofit/>
          </a:bodyPr>
          <a:lstStyle/>
          <a:p>
            <a:pPr rtl="0" lvl="0">
              <a:lnSpc>
                <a:spcPct val="115000"/>
              </a:lnSpc>
              <a:spcBef>
                <a:spcPts val="0"/>
              </a:spcBef>
              <a:buClr>
                <a:schemeClr val="dk1"/>
              </a:buClr>
              <a:buSzPct val="91666"/>
              <a:buFont typeface="Arial"/>
              <a:buNone/>
            </a:pPr>
            <a:r>
              <a:rPr sz="1200" lang="en">
                <a:solidFill>
                  <a:schemeClr val="dk1"/>
                </a:solidFill>
                <a:latin typeface="Open Sans"/>
                <a:ea typeface="Open Sans"/>
                <a:cs typeface="Open Sans"/>
                <a:sym typeface="Open Sans"/>
              </a:rPr>
              <a:t>[MATT]</a:t>
            </a:r>
          </a:p>
          <a:p>
            <a:pPr rtl="0" lvl="0" indent="-304800" marL="457200">
              <a:lnSpc>
                <a:spcPct val="115000"/>
              </a:lnSpc>
              <a:spcBef>
                <a:spcPts val="0"/>
              </a:spcBef>
              <a:buClr>
                <a:schemeClr val="dk1"/>
              </a:buClr>
              <a:buSzPct val="100000"/>
              <a:buFont typeface="Open Sans"/>
              <a:buAutoNum type="arabicParenR"/>
            </a:pPr>
            <a:r>
              <a:rPr sz="1200" lang="en">
                <a:solidFill>
                  <a:schemeClr val="dk1"/>
                </a:solidFill>
                <a:latin typeface="Open Sans"/>
                <a:ea typeface="Open Sans"/>
                <a:cs typeface="Open Sans"/>
                <a:sym typeface="Open Sans"/>
              </a:rPr>
              <a:t>key OBSTACLE or RESULT</a:t>
            </a:r>
          </a:p>
          <a:p>
            <a:pPr rtl="0" lvl="0" indent="457200" marL="457200">
              <a:lnSpc>
                <a:spcPct val="115000"/>
              </a:lnSpc>
              <a:spcBef>
                <a:spcPts val="0"/>
              </a:spcBef>
              <a:buClr>
                <a:schemeClr val="dk1"/>
              </a:buClr>
              <a:buFont typeface="Arial"/>
              <a:buNone/>
            </a:pPr>
            <a:r>
              <a:t/>
            </a:r>
            <a:endParaRPr sz="1200">
              <a:solidFill>
                <a:schemeClr val="dk1"/>
              </a:solidFill>
              <a:latin typeface="Open Sans"/>
              <a:ea typeface="Open Sans"/>
              <a:cs typeface="Open Sans"/>
              <a:sym typeface="Open Sans"/>
            </a:endParaRPr>
          </a:p>
          <a:p>
            <a:pPr rtl="0" lvl="0">
              <a:spcBef>
                <a:spcPts val="600"/>
              </a:spcBef>
              <a:buClr>
                <a:schemeClr val="dk1"/>
              </a:buClr>
              <a:buFont typeface="Arial"/>
              <a:buNone/>
            </a:pPr>
            <a:r>
              <a:t/>
            </a:r>
            <a:endParaRPr sz="1200">
              <a:solidFill>
                <a:schemeClr val="dk1"/>
              </a:solidFill>
              <a:latin typeface="Open Sans"/>
              <a:ea typeface="Open Sans"/>
              <a:cs typeface="Open Sans"/>
              <a:sym typeface="Open Sans"/>
            </a:endParaRPr>
          </a:p>
          <a:p>
            <a:pPr rtl="0" lvl="0">
              <a:lnSpc>
                <a:spcPct val="115000"/>
              </a:lnSpc>
              <a:spcBef>
                <a:spcPts val="0"/>
              </a:spcBef>
              <a:buClr>
                <a:schemeClr val="dk1"/>
              </a:buClr>
              <a:buSzPct val="91666"/>
              <a:buFont typeface="Arial"/>
              <a:buNone/>
            </a:pPr>
            <a:r>
              <a:rPr sz="1200" lang="en">
                <a:solidFill>
                  <a:schemeClr val="dk1"/>
                </a:solidFill>
                <a:latin typeface="Open Sans"/>
                <a:ea typeface="Open Sans"/>
                <a:cs typeface="Open Sans"/>
                <a:sym typeface="Open Sans"/>
              </a:rPr>
              <a:t> </a:t>
            </a:r>
          </a:p>
          <a:p>
            <a:pPr rtl="0" lvl="0">
              <a:spcBef>
                <a:spcPts val="600"/>
              </a:spcBef>
              <a:buClr>
                <a:schemeClr val="dk1"/>
              </a:buClr>
              <a:buFont typeface="Arial"/>
              <a:buNone/>
            </a:pPr>
            <a:r>
              <a:t/>
            </a:r>
            <a:endParaRPr sz="1200">
              <a:solidFill>
                <a:schemeClr val="dk1"/>
              </a:solidFill>
              <a:latin typeface="Open Sans"/>
              <a:ea typeface="Open Sans"/>
              <a:cs typeface="Open Sans"/>
              <a:sym typeface="Open Sans"/>
            </a:endParaRPr>
          </a:p>
          <a:p>
            <a:pPr>
              <a:spcBef>
                <a:spcPts val="0"/>
              </a:spcBef>
              <a:buNone/>
            </a:pPr>
            <a:r>
              <a:t/>
            </a:r>
            <a:endParaRPr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03" name="Shape 103"/>
        <p:cNvGrpSpPr/>
        <p:nvPr/>
      </p:nvGrpSpPr>
      <p:grpSpPr>
        <a:xfrm>
          <a:off y="0" x="0"/>
          <a:ext cy="0" cx="0"/>
          <a:chOff y="0" x="0"/>
          <a:chExt cy="0" cx="0"/>
        </a:xfrm>
      </p:grpSpPr>
      <p:sp>
        <p:nvSpPr>
          <p:cNvPr id="104" name="Shape 104"/>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05" name="Shape 105"/>
          <p:cNvSpPr txBox="1"/>
          <p:nvPr>
            <p:ph idx="1" type="body"/>
          </p:nvPr>
        </p:nvSpPr>
        <p:spPr>
          <a:xfrm>
            <a:off y="4343400" x="685800"/>
            <a:ext cy="4114800" cx="5486399"/>
          </a:xfrm>
          <a:prstGeom prst="rect">
            <a:avLst/>
          </a:prstGeom>
        </p:spPr>
        <p:txBody>
          <a:bodyPr bIns="91425" rIns="91425" lIns="91425" tIns="91425" anchor="t" anchorCtr="0">
            <a:noAutofit/>
          </a:bodyPr>
          <a:lstStyle/>
          <a:p>
            <a:pPr rtl="0">
              <a:spcBef>
                <a:spcPts val="0"/>
              </a:spcBef>
              <a:buNone/>
            </a:pPr>
            <a:r>
              <a:rPr sz="1200" lang="en"/>
              <a:t>[JANINE]</a:t>
            </a:r>
          </a:p>
          <a:p>
            <a:pPr rtl="0" lvl="0">
              <a:spcBef>
                <a:spcPts val="0"/>
              </a:spcBef>
              <a:buNone/>
            </a:pPr>
            <a:r>
              <a:rPr sz="1200" lang="en">
                <a:solidFill>
                  <a:schemeClr val="dk1"/>
                </a:solidFill>
                <a:latin typeface="Open Sans"/>
                <a:ea typeface="Open Sans"/>
                <a:cs typeface="Open Sans"/>
                <a:sym typeface="Open Sans"/>
              </a:rPr>
              <a:t>Potentially demo the device here.   Possible extensions- refine query strings/ make searching for user data more robust. User authenication via the api.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Sp="0" showMasterPhAnim="0">
  <p:cSld>
    <p:spTree>
      <p:nvGrpSpPr>
        <p:cNvPr id="111" name="Shape 111"/>
        <p:cNvGrpSpPr/>
        <p:nvPr/>
      </p:nvGrpSpPr>
      <p:grpSpPr>
        <a:xfrm>
          <a:off y="0" x="0"/>
          <a:ext cy="0" cx="0"/>
          <a:chOff y="0" x="0"/>
          <a:chExt cy="0" cx="0"/>
        </a:xfrm>
      </p:grpSpPr>
      <p:sp>
        <p:nvSpPr>
          <p:cNvPr id="112" name="Shape 112"/>
          <p:cNvSpPr/>
          <p:nvPr>
            <p:ph idx="2" type="sldImg"/>
          </p:nvPr>
        </p:nvSpPr>
        <p:spPr>
          <a:xfrm>
            <a:off y="685800" x="381187"/>
            <a:ext cy="3429000" cx="6096299"/>
          </a:xfrm>
          <a:custGeom>
            <a:pathLst>
              <a:path w="120000" extrusionOk="0" h="120000">
                <a:moveTo>
                  <a:pt y="0" x="0"/>
                </a:moveTo>
                <a:lnTo>
                  <a:pt y="0" x="120000"/>
                </a:lnTo>
                <a:lnTo>
                  <a:pt y="120000" x="120000"/>
                </a:lnTo>
                <a:lnTo>
                  <a:pt y="120000" x="0"/>
                </a:lnTo>
                <a:close/>
              </a:path>
            </a:pathLst>
          </a:custGeom>
          <a:noFill/>
          <a:ln w="9525" cap="flat">
            <a:solidFill>
              <a:srgbClr val="000000"/>
            </a:solidFill>
            <a:prstDash val="solid"/>
            <a:round/>
            <a:headEnd w="med" len="med" type="none"/>
            <a:tailEnd w="med" len="med" type="none"/>
          </a:ln>
        </p:spPr>
      </p:sp>
      <p:sp>
        <p:nvSpPr>
          <p:cNvPr id="113" name="Shape 113"/>
          <p:cNvSpPr txBox="1"/>
          <p:nvPr>
            <p:ph idx="1" type="body"/>
          </p:nvPr>
        </p:nvSpPr>
        <p:spPr>
          <a:xfrm>
            <a:off y="4343400" x="685800"/>
            <a:ext cy="4114800" cx="5486399"/>
          </a:xfrm>
          <a:prstGeom prst="rect">
            <a:avLst/>
          </a:prstGeom>
        </p:spPr>
        <p:txBody>
          <a:bodyPr bIns="91425" rIns="91425" lIns="91425" tIns="91425" anchor="t" anchorCtr="0">
            <a:noAutofit/>
          </a:bodyPr>
          <a:lstStyle/>
          <a:p>
            <a:pPr>
              <a:spcBef>
                <a:spcPts val="0"/>
              </a:spcBef>
              <a:buNone/>
            </a:pPr>
            <a:r>
              <a:rPr lang="en"/>
              <a:t>[JANINE]</a:t>
            </a:r>
          </a:p>
        </p:txBody>
      </p:sp>
    </p:spTree>
  </p:cSld>
  <p:clrMapOvr>
    <a:masterClrMapping/>
  </p:clrMapOvr>
</p:notes>
</file>

<file path=ppt/slideLayouts/_rels/slideLayout1.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2.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3.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4.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5.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_rels/slideLayout6.xml.rels><?xml version="1.0" encoding="UTF-8" standalone="yes"?><Relationships xmlns="http://schemas.openxmlformats.org/package/2006/relationships"><Relationship Target="../slideMasters/slideMaster1.xml" Type="http://schemas.openxmlformats.org/officeDocument/2006/relationships/slideMaster" Id="rId1"/></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7" name="Shape 7"/>
        <p:cNvGrpSpPr/>
        <p:nvPr/>
      </p:nvGrpSpPr>
      <p:grpSpPr>
        <a:xfrm>
          <a:off y="0" x="0"/>
          <a:ext cy="0" cx="0"/>
          <a:chOff y="0" x="0"/>
          <a:chExt cy="0" cx="0"/>
        </a:xfrm>
      </p:grpSpPr>
      <p:sp>
        <p:nvSpPr>
          <p:cNvPr id="8" name="Shape 8"/>
          <p:cNvSpPr txBox="1"/>
          <p:nvPr>
            <p:ph type="ctrTitle"/>
          </p:nvPr>
        </p:nvSpPr>
        <p:spPr>
          <a:xfrm>
            <a:off y="1583342" x="685800"/>
            <a:ext cy="1159856" cx="7772400"/>
          </a:xfrm>
          <a:prstGeom prst="rect">
            <a:avLst/>
          </a:prstGeom>
        </p:spPr>
        <p:txBody>
          <a:bodyPr bIns="91425" rIns="91425" lIns="91425" tIns="91425" anchor="b" anchorCtr="0"/>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p:txBody>
      </p:sp>
      <p:sp>
        <p:nvSpPr>
          <p:cNvPr id="9" name="Shape 9"/>
          <p:cNvSpPr txBox="1"/>
          <p:nvPr>
            <p:ph idx="1" type="subTitle"/>
          </p:nvPr>
        </p:nvSpPr>
        <p:spPr>
          <a:xfrm>
            <a:off y="2840053" x="685800"/>
            <a:ext cy="784737" cx="7772400"/>
          </a:xfrm>
          <a:prstGeom prst="rect">
            <a:avLst/>
          </a:prstGeom>
        </p:spPr>
        <p:txBody>
          <a:bodyPr bIns="91425" rIns="91425" lIns="91425" tIns="91425" anchor="t" anchorCtr="0"/>
          <a:lstStyle>
            <a:lvl1pPr algn="ctr">
              <a:spcBef>
                <a:spcPts val="0"/>
              </a:spcBef>
              <a:buClr>
                <a:schemeClr val="dk2"/>
              </a:buClr>
              <a:buNone/>
              <a:defRPr>
                <a:solidFill>
                  <a:schemeClr val="dk2"/>
                </a:solidFill>
              </a:defRPr>
            </a:lvl1pPr>
            <a:lvl2pPr algn="ctr">
              <a:spcBef>
                <a:spcPts val="0"/>
              </a:spcBef>
              <a:buClr>
                <a:schemeClr val="dk2"/>
              </a:buClr>
              <a:buSzPct val="100000"/>
              <a:buNone/>
              <a:defRPr sz="3000">
                <a:solidFill>
                  <a:schemeClr val="dk2"/>
                </a:solidFill>
              </a:defRPr>
            </a:lvl2pPr>
            <a:lvl3pPr algn="ctr">
              <a:spcBef>
                <a:spcPts val="0"/>
              </a:spcBef>
              <a:buClr>
                <a:schemeClr val="dk2"/>
              </a:buClr>
              <a:buSzPct val="100000"/>
              <a:buNone/>
              <a:defRPr sz="3000">
                <a:solidFill>
                  <a:schemeClr val="dk2"/>
                </a:solidFill>
              </a:defRPr>
            </a:lvl3pPr>
            <a:lvl4pPr algn="ctr">
              <a:spcBef>
                <a:spcPts val="0"/>
              </a:spcBef>
              <a:buClr>
                <a:schemeClr val="dk2"/>
              </a:buClr>
              <a:buSzPct val="100000"/>
              <a:buNone/>
              <a:defRPr sz="3000">
                <a:solidFill>
                  <a:schemeClr val="dk2"/>
                </a:solidFill>
              </a:defRPr>
            </a:lvl4pPr>
            <a:lvl5pPr algn="ctr">
              <a:spcBef>
                <a:spcPts val="0"/>
              </a:spcBef>
              <a:buClr>
                <a:schemeClr val="dk2"/>
              </a:buClr>
              <a:buSzPct val="100000"/>
              <a:buNone/>
              <a:defRPr sz="3000">
                <a:solidFill>
                  <a:schemeClr val="dk2"/>
                </a:solidFill>
              </a:defRPr>
            </a:lvl5pPr>
            <a:lvl6pPr algn="ctr">
              <a:spcBef>
                <a:spcPts val="0"/>
              </a:spcBef>
              <a:buClr>
                <a:schemeClr val="dk2"/>
              </a:buClr>
              <a:buSzPct val="100000"/>
              <a:buNone/>
              <a:defRPr sz="3000">
                <a:solidFill>
                  <a:schemeClr val="dk2"/>
                </a:solidFill>
              </a:defRPr>
            </a:lvl6pPr>
            <a:lvl7pPr algn="ctr">
              <a:spcBef>
                <a:spcPts val="0"/>
              </a:spcBef>
              <a:buClr>
                <a:schemeClr val="dk2"/>
              </a:buClr>
              <a:buSzPct val="100000"/>
              <a:buNone/>
              <a:defRPr sz="3000">
                <a:solidFill>
                  <a:schemeClr val="dk2"/>
                </a:solidFill>
              </a:defRPr>
            </a:lvl7pPr>
            <a:lvl8pPr algn="ctr">
              <a:spcBef>
                <a:spcPts val="0"/>
              </a:spcBef>
              <a:buClr>
                <a:schemeClr val="dk2"/>
              </a:buClr>
              <a:buSzPct val="100000"/>
              <a:buNone/>
              <a:defRPr sz="3000">
                <a:solidFill>
                  <a:schemeClr val="dk2"/>
                </a:solidFill>
              </a:defRPr>
            </a:lvl8pPr>
            <a:lvl9pPr algn="ctr">
              <a:spcBef>
                <a:spcPts val="0"/>
              </a:spcBef>
              <a:buClr>
                <a:schemeClr val="dk2"/>
              </a:buClr>
              <a:buSzPct val="100000"/>
              <a:buNone/>
              <a:defRPr sz="3000">
                <a:solidFill>
                  <a:schemeClr val="dk2"/>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0" name="Shape 10"/>
        <p:cNvGrpSpPr/>
        <p:nvPr/>
      </p:nvGrpSpPr>
      <p:grpSpPr>
        <a:xfrm>
          <a:off y="0" x="0"/>
          <a:ext cy="0" cx="0"/>
          <a:chOff y="0" x="0"/>
          <a:chExt cy="0" cx="0"/>
        </a:xfrm>
      </p:grpSpPr>
      <p:sp>
        <p:nvSpPr>
          <p:cNvPr id="11" name="Shape 11"/>
          <p:cNvSpPr txBox="1"/>
          <p:nvPr>
            <p:ph type="title"/>
          </p:nvPr>
        </p:nvSpPr>
        <p:spPr>
          <a:xfrm>
            <a:off y="205978" x="457200"/>
            <a:ext cy="857250" cx="8229600"/>
          </a:xfrm>
          <a:prstGeom prst="rect">
            <a:avLst/>
          </a:prstGeom>
        </p:spPr>
        <p:txBody>
          <a:bodyPr bIns="91425" rIns="91425" lIns="91425" t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12" name="Shape 12"/>
          <p:cNvSpPr txBox="1"/>
          <p:nvPr>
            <p:ph idx="1" type="body"/>
          </p:nvPr>
        </p:nvSpPr>
        <p:spPr>
          <a:xfrm>
            <a:off y="1200150" x="457200"/>
            <a:ext cy="3725680" cx="8229600"/>
          </a:xfrm>
          <a:prstGeom prst="rect">
            <a:avLst/>
          </a:prstGeom>
        </p:spPr>
        <p:txBody>
          <a:bodyPr bIns="91425" rIns="91425" lIns="91425" t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13" name="Shape 13"/>
        <p:cNvGrpSpPr/>
        <p:nvPr/>
      </p:nvGrpSpPr>
      <p:grpSpPr>
        <a:xfrm>
          <a:off y="0" x="0"/>
          <a:ext cy="0" cx="0"/>
          <a:chOff y="0" x="0"/>
          <a:chExt cy="0" cx="0"/>
        </a:xfrm>
      </p:grpSpPr>
      <p:sp>
        <p:nvSpPr>
          <p:cNvPr id="14" name="Shape 14"/>
          <p:cNvSpPr txBox="1"/>
          <p:nvPr>
            <p:ph type="title"/>
          </p:nvPr>
        </p:nvSpPr>
        <p:spPr>
          <a:xfrm>
            <a:off y="205978" x="457200"/>
            <a:ext cy="857250" cx="8229600"/>
          </a:xfrm>
          <a:prstGeom prst="rect">
            <a:avLst/>
          </a:prstGeom>
        </p:spPr>
        <p:txBody>
          <a:bodyPr bIns="91425" rIns="91425" lIns="91425" t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15" name="Shape 15"/>
          <p:cNvSpPr txBox="1"/>
          <p:nvPr>
            <p:ph idx="1" type="body"/>
          </p:nvPr>
        </p:nvSpPr>
        <p:spPr>
          <a:xfrm>
            <a:off y="1200150" x="457200"/>
            <a:ext cy="3725680" cx="3994525"/>
          </a:xfrm>
          <a:prstGeom prst="rect">
            <a:avLst/>
          </a:prstGeom>
        </p:spPr>
        <p:txBody>
          <a:bodyPr bIns="91425" rIns="91425" lIns="91425" t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16" name="Shape 16"/>
          <p:cNvSpPr txBox="1"/>
          <p:nvPr>
            <p:ph idx="2" type="body"/>
          </p:nvPr>
        </p:nvSpPr>
        <p:spPr>
          <a:xfrm>
            <a:off y="1200150" x="4692273"/>
            <a:ext cy="3725680" cx="3994525"/>
          </a:xfrm>
          <a:prstGeom prst="rect">
            <a:avLst/>
          </a:prstGeom>
        </p:spPr>
        <p:txBody>
          <a:bodyPr bIns="91425" rIns="91425" lIns="91425" t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17" name="Shape 17"/>
        <p:cNvGrpSpPr/>
        <p:nvPr/>
      </p:nvGrpSpPr>
      <p:grpSpPr>
        <a:xfrm>
          <a:off y="0" x="0"/>
          <a:ext cy="0" cx="0"/>
          <a:chOff y="0" x="0"/>
          <a:chExt cy="0" cx="0"/>
        </a:xfrm>
      </p:grpSpPr>
      <p:sp>
        <p:nvSpPr>
          <p:cNvPr id="18" name="Shape 18"/>
          <p:cNvSpPr txBox="1"/>
          <p:nvPr>
            <p:ph type="title"/>
          </p:nvPr>
        </p:nvSpPr>
        <p:spPr>
          <a:xfrm>
            <a:off y="205978" x="457200"/>
            <a:ext cy="857250" cx="8229600"/>
          </a:xfrm>
          <a:prstGeom prst="rect">
            <a:avLst/>
          </a:prstGeom>
        </p:spPr>
        <p:txBody>
          <a:bodyPr bIns="91425" rIns="91425" lIns="91425" t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19" name="Shape 19"/>
        <p:cNvGrpSpPr/>
        <p:nvPr/>
      </p:nvGrpSpPr>
      <p:grpSpPr>
        <a:xfrm>
          <a:off y="0" x="0"/>
          <a:ext cy="0" cx="0"/>
          <a:chOff y="0" x="0"/>
          <a:chExt cy="0" cx="0"/>
        </a:xfrm>
      </p:grpSpPr>
      <p:sp>
        <p:nvSpPr>
          <p:cNvPr id="20" name="Shape 20"/>
          <p:cNvSpPr txBox="1"/>
          <p:nvPr>
            <p:ph idx="1" type="body"/>
          </p:nvPr>
        </p:nvSpPr>
        <p:spPr>
          <a:xfrm>
            <a:off y="4406309" x="457200"/>
            <a:ext cy="519520" cx="8229600"/>
          </a:xfrm>
          <a:prstGeom prst="rect">
            <a:avLst/>
          </a:prstGeom>
        </p:spPr>
        <p:txBody>
          <a:bodyPr bIns="91425" rIns="91425" lIns="91425" tIns="91425" anchor="t" anchorCtr="0"/>
          <a:lstStyle>
            <a:lvl1pPr algn="ctr">
              <a:spcBef>
                <a:spcPts val="360"/>
              </a:spcBef>
              <a:buSzPct val="100000"/>
              <a:buNone/>
              <a:defRPr sz="1800"/>
            </a:lvl1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1" name="Shape 21"/>
        <p:cNvGrpSpPr/>
        <p:nvPr/>
      </p:nvGrpSpPr>
      <p:grpSpPr>
        <a:xfrm>
          <a:off y="0" x="0"/>
          <a:ext cy="0" cx="0"/>
          <a:chOff y="0" x="0"/>
          <a:chExt cy="0" cx="0"/>
        </a:xfrm>
      </p:grpSpPr>
    </p:spTree>
  </p:cSld>
  <p:clrMapOvr>
    <a:masterClrMapping/>
  </p:clrMapOvr>
</p:sldLayout>
</file>

<file path=ppt/slideMasters/_rels/slideMaster1.xml.rels><?xml version="1.0" encoding="UTF-8" standalone="yes"?><Relationships xmlns="http://schemas.openxmlformats.org/package/2006/relationships"><Relationship Target="../slideLayouts/slideLayout2.xml" Type="http://schemas.openxmlformats.org/officeDocument/2006/relationships/slideLayout" Id="rId2"/><Relationship Target="../slideLayouts/slideLayout1.xml" Type="http://schemas.openxmlformats.org/officeDocument/2006/relationships/slideLayout" Id="rId1"/><Relationship Target="../slideLayouts/slideLayout4.xml" Type="http://schemas.openxmlformats.org/officeDocument/2006/relationships/slideLayout" Id="rId4"/><Relationship Target="../slideLayouts/slideLayout3.xml" Type="http://schemas.openxmlformats.org/officeDocument/2006/relationships/slideLayout" Id="rId3"/><Relationship Target="../slideLayouts/slideLayout6.xml" Type="http://schemas.openxmlformats.org/officeDocument/2006/relationships/slideLayout" Id="rId6"/><Relationship Target="../slideLayouts/slideLayout5.xml" Type="http://schemas.openxmlformats.org/officeDocument/2006/relationships/slideLayout" Id="rId5"/><Relationship Target="../theme/theme2.xml" Type="http://schemas.openxmlformats.org/officeDocument/2006/relationships/theme" Id="rId7"/></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3F3F3"/>
        </a:solidFill>
      </p:bgPr>
    </p:bg>
    <p:spTree>
      <p:nvGrpSpPr>
        <p:cNvPr id="4" name="Shape 4"/>
        <p:cNvGrpSpPr/>
        <p:nvPr/>
      </p:nvGrpSpPr>
      <p:grpSpPr>
        <a:xfrm>
          <a:off y="0" x="0"/>
          <a:ext cy="0" cx="0"/>
          <a:chOff y="0" x="0"/>
          <a:chExt cy="0" cx="0"/>
        </a:xfrm>
      </p:grpSpPr>
      <p:sp>
        <p:nvSpPr>
          <p:cNvPr id="5" name="Shape 5"/>
          <p:cNvSpPr txBox="1"/>
          <p:nvPr>
            <p:ph type="title"/>
          </p:nvPr>
        </p:nvSpPr>
        <p:spPr>
          <a:xfrm>
            <a:off y="205978" x="457200"/>
            <a:ext cy="857250" cx="8229600"/>
          </a:xfrm>
          <a:prstGeom prst="rect">
            <a:avLst/>
          </a:prstGeom>
          <a:noFill/>
          <a:ln>
            <a:noFill/>
          </a:ln>
        </p:spPr>
        <p:txBody>
          <a:bodyPr bIns="91425" rIns="91425" lIns="91425" tIns="91425" anchor="b" anchorCtr="0"/>
          <a:lstStyle>
            <a:lvl1pPr>
              <a:spcBef>
                <a:spcPts val="0"/>
              </a:spcBef>
              <a:buClr>
                <a:schemeClr val="dk1"/>
              </a:buClr>
              <a:buSzPct val="100000"/>
              <a:buNone/>
              <a:defRPr b="1" sz="3600">
                <a:solidFill>
                  <a:schemeClr val="dk1"/>
                </a:solidFill>
              </a:defRPr>
            </a:lvl1pPr>
            <a:lvl2pPr>
              <a:spcBef>
                <a:spcPts val="0"/>
              </a:spcBef>
              <a:buClr>
                <a:schemeClr val="dk1"/>
              </a:buClr>
              <a:buSzPct val="100000"/>
              <a:buNone/>
              <a:defRPr b="1" sz="3600">
                <a:solidFill>
                  <a:schemeClr val="dk1"/>
                </a:solidFill>
              </a:defRPr>
            </a:lvl2pPr>
            <a:lvl3pPr>
              <a:spcBef>
                <a:spcPts val="0"/>
              </a:spcBef>
              <a:buClr>
                <a:schemeClr val="dk1"/>
              </a:buClr>
              <a:buSzPct val="100000"/>
              <a:buNone/>
              <a:defRPr b="1" sz="3600">
                <a:solidFill>
                  <a:schemeClr val="dk1"/>
                </a:solidFill>
              </a:defRPr>
            </a:lvl3pPr>
            <a:lvl4pPr>
              <a:spcBef>
                <a:spcPts val="0"/>
              </a:spcBef>
              <a:buClr>
                <a:schemeClr val="dk1"/>
              </a:buClr>
              <a:buSzPct val="100000"/>
              <a:buNone/>
              <a:defRPr b="1" sz="3600">
                <a:solidFill>
                  <a:schemeClr val="dk1"/>
                </a:solidFill>
              </a:defRPr>
            </a:lvl4pPr>
            <a:lvl5pPr>
              <a:spcBef>
                <a:spcPts val="0"/>
              </a:spcBef>
              <a:buClr>
                <a:schemeClr val="dk1"/>
              </a:buClr>
              <a:buSzPct val="100000"/>
              <a:buNone/>
              <a:defRPr b="1" sz="3600">
                <a:solidFill>
                  <a:schemeClr val="dk1"/>
                </a:solidFill>
              </a:defRPr>
            </a:lvl5pPr>
            <a:lvl6pPr>
              <a:spcBef>
                <a:spcPts val="0"/>
              </a:spcBef>
              <a:buClr>
                <a:schemeClr val="dk1"/>
              </a:buClr>
              <a:buSzPct val="100000"/>
              <a:buNone/>
              <a:defRPr b="1" sz="3600">
                <a:solidFill>
                  <a:schemeClr val="dk1"/>
                </a:solidFill>
              </a:defRPr>
            </a:lvl6pPr>
            <a:lvl7pPr>
              <a:spcBef>
                <a:spcPts val="0"/>
              </a:spcBef>
              <a:buClr>
                <a:schemeClr val="dk1"/>
              </a:buClr>
              <a:buSzPct val="100000"/>
              <a:buNone/>
              <a:defRPr b="1" sz="3600">
                <a:solidFill>
                  <a:schemeClr val="dk1"/>
                </a:solidFill>
              </a:defRPr>
            </a:lvl7pPr>
            <a:lvl8pPr>
              <a:spcBef>
                <a:spcPts val="0"/>
              </a:spcBef>
              <a:buClr>
                <a:schemeClr val="dk1"/>
              </a:buClr>
              <a:buSzPct val="100000"/>
              <a:buNone/>
              <a:defRPr b="1" sz="3600">
                <a:solidFill>
                  <a:schemeClr val="dk1"/>
                </a:solidFill>
              </a:defRPr>
            </a:lvl8pPr>
            <a:lvl9pPr>
              <a:spcBef>
                <a:spcPts val="0"/>
              </a:spcBef>
              <a:buClr>
                <a:schemeClr val="dk1"/>
              </a:buClr>
              <a:buSzPct val="100000"/>
              <a:buNone/>
              <a:defRPr b="1" sz="3600">
                <a:solidFill>
                  <a:schemeClr val="dk1"/>
                </a:solidFill>
              </a:defRPr>
            </a:lvl9pPr>
          </a:lstStyle>
          <a:p/>
        </p:txBody>
      </p:sp>
      <p:sp>
        <p:nvSpPr>
          <p:cNvPr id="6" name="Shape 6"/>
          <p:cNvSpPr txBox="1"/>
          <p:nvPr>
            <p:ph idx="1" type="body"/>
          </p:nvPr>
        </p:nvSpPr>
        <p:spPr>
          <a:xfrm>
            <a:off y="1200150" x="457200"/>
            <a:ext cy="3725680" cx="8229600"/>
          </a:xfrm>
          <a:prstGeom prst="rect">
            <a:avLst/>
          </a:prstGeom>
          <a:noFill/>
          <a:ln>
            <a:noFill/>
          </a:ln>
        </p:spPr>
        <p:txBody>
          <a:bodyPr bIns="91425" rIns="91425" lIns="91425" tIns="91425" anchor="t" anchorCtr="0"/>
          <a:lstStyle>
            <a:lvl1pPr>
              <a:spcBef>
                <a:spcPts val="600"/>
              </a:spcBef>
              <a:buClr>
                <a:schemeClr val="dk1"/>
              </a:buClr>
              <a:buSzPct val="100000"/>
              <a:defRPr sz="3000">
                <a:solidFill>
                  <a:schemeClr val="dk1"/>
                </a:solidFill>
              </a:defRPr>
            </a:lvl1pPr>
            <a:lvl2pPr>
              <a:spcBef>
                <a:spcPts val="480"/>
              </a:spcBef>
              <a:buClr>
                <a:schemeClr val="dk1"/>
              </a:buClr>
              <a:buSzPct val="100000"/>
              <a:defRPr sz="2400">
                <a:solidFill>
                  <a:schemeClr val="dk1"/>
                </a:solidFill>
              </a:defRPr>
            </a:lvl2pPr>
            <a:lvl3pPr>
              <a:spcBef>
                <a:spcPts val="480"/>
              </a:spcBef>
              <a:buClr>
                <a:schemeClr val="dk1"/>
              </a:buClr>
              <a:buSzPct val="100000"/>
              <a:defRPr sz="2400">
                <a:solidFill>
                  <a:schemeClr val="dk1"/>
                </a:solidFill>
              </a:defRPr>
            </a:lvl3pPr>
            <a:lvl4pPr>
              <a:spcBef>
                <a:spcPts val="360"/>
              </a:spcBef>
              <a:buClr>
                <a:schemeClr val="dk1"/>
              </a:buClr>
              <a:buSzPct val="100000"/>
              <a:defRPr sz="1800">
                <a:solidFill>
                  <a:schemeClr val="dk1"/>
                </a:solidFill>
              </a:defRPr>
            </a:lvl4pPr>
            <a:lvl5pPr>
              <a:spcBef>
                <a:spcPts val="360"/>
              </a:spcBef>
              <a:buClr>
                <a:schemeClr val="dk1"/>
              </a:buClr>
              <a:buSzPct val="100000"/>
              <a:defRPr sz="1800">
                <a:solidFill>
                  <a:schemeClr val="dk1"/>
                </a:solidFill>
              </a:defRPr>
            </a:lvl5pPr>
            <a:lvl6pPr>
              <a:spcBef>
                <a:spcPts val="360"/>
              </a:spcBef>
              <a:buClr>
                <a:schemeClr val="dk1"/>
              </a:buClr>
              <a:buSzPct val="100000"/>
              <a:defRPr sz="1800">
                <a:solidFill>
                  <a:schemeClr val="dk1"/>
                </a:solidFill>
              </a:defRPr>
            </a:lvl6pPr>
            <a:lvl7pPr>
              <a:spcBef>
                <a:spcPts val="360"/>
              </a:spcBef>
              <a:buClr>
                <a:schemeClr val="dk1"/>
              </a:buClr>
              <a:buSzPct val="100000"/>
              <a:defRPr sz="1800">
                <a:solidFill>
                  <a:schemeClr val="dk1"/>
                </a:solidFill>
              </a:defRPr>
            </a:lvl7pPr>
            <a:lvl8pPr>
              <a:spcBef>
                <a:spcPts val="360"/>
              </a:spcBef>
              <a:buClr>
                <a:schemeClr val="dk1"/>
              </a:buClr>
              <a:buSzPct val="100000"/>
              <a:defRPr sz="1800">
                <a:solidFill>
                  <a:schemeClr val="dk1"/>
                </a:solidFill>
              </a:defRPr>
            </a:lvl8pPr>
            <a:lvl9pPr>
              <a:spcBef>
                <a:spcPts val="360"/>
              </a:spcBef>
              <a:buClr>
                <a:schemeClr val="dk1"/>
              </a:buClr>
              <a:buSzPct val="100000"/>
              <a:defRPr sz="1800">
                <a:solidFill>
                  <a:schemeClr val="dk1"/>
                </a:solidFill>
              </a:defRPr>
            </a:lvl9pPr>
          </a:lstStyle>
          <a:p/>
        </p:txBody>
      </p:sp>
    </p:spTree>
  </p:cSld>
  <p:clrMap accent2="accent2" accent3="accent3" accent4="accent4" accent5="accent5" accent6="accent6" hlink="hlink" tx2="lt2" tx1="dk1" bg2="dk2" bg1="lt1" folHlink="folHlink" accent1="accent1"/>
  <p:sldLayoutIdLst>
    <p:sldLayoutId id="2147483648" r:id="rId1"/>
    <p:sldLayoutId id="2147483649" r:id="rId2"/>
    <p:sldLayoutId id="2147483650" r:id="rId3"/>
    <p:sldLayoutId id="2147483651" r:id="rId4"/>
    <p:sldLayoutId id="2147483652" r:id="rId5"/>
    <p:sldLayoutId id="2147483653" r:id="rId6"/>
  </p:sldLayoutIdLst>
  <p:hf dt="0" ftr="0" sldNum="0" hdr="0"/>
  <p:txStyles>
    <p:title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p:titleStyle>
    <p:body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a:lvl3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3pPr>
      <a:lvl4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4pPr>
      <a:lvl5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5pPr>
      <a:lvl6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6pPr>
      <a:lvl7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7pPr>
      <a:lvl8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8pPr>
      <a:lvl9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9pPr>
    </p:bodyStyle>
    <p:otherStyle>
      <a:defPPr algn="l" rtl="0" marR="0">
        <a:lnSpc>
          <a:spcPct val="100000"/>
        </a:lnSpc>
        <a:spcBef>
          <a:spcPts val="0"/>
        </a:spcBef>
        <a:spcAft>
          <a:spcPts val="0"/>
        </a:spcAft>
      </a:defPPr>
      <a:lvl1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1pPr>
      <a:lvl2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2pPr>
      <a:lvl3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3pPr>
      <a:lvl4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4pPr>
      <a:lvl5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5pPr>
      <a:lvl6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6pPr>
      <a:lvl7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7pPr>
      <a:lvl8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8pPr>
      <a:lvl9pPr algn="l" rtl="0" marR="0">
        <a:lnSpc>
          <a:spcPct val="100000"/>
        </a:lnSpc>
        <a:spcBef>
          <a:spcPts val="0"/>
        </a:spcBef>
        <a:spcAft>
          <a:spcPts val="0"/>
        </a:spcAft>
        <a:buNone/>
        <a:defRPr strike="noStrike" u="none" b="0" cap="none" baseline="0" sz="1400" i="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Target="../notesSlides/notesSlide1.xml" Type="http://schemas.openxmlformats.org/officeDocument/2006/relationships/notesSlide" Id="rId2"/><Relationship Target="../slideLayouts/slideLayout1.xml" Type="http://schemas.openxmlformats.org/officeDocument/2006/relationships/slideLayout" Id="rId1"/><Relationship Target="../media/image00.png" Type="http://schemas.openxmlformats.org/officeDocument/2006/relationships/image" Id="rId3"/></Relationships>
</file>

<file path=ppt/slides/_rels/slide10.xml.rels><?xml version="1.0" encoding="UTF-8" standalone="yes"?><Relationships xmlns="http://schemas.openxmlformats.org/package/2006/relationships"><Relationship Target="../notesSlides/notesSlide10.xml" Type="http://schemas.openxmlformats.org/officeDocument/2006/relationships/notesSlide" Id="rId2"/><Relationship Target="../slideLayouts/slideLayout2.xml" Type="http://schemas.openxmlformats.org/officeDocument/2006/relationships/slideLayout" Id="rId1"/></Relationships>
</file>

<file path=ppt/slides/_rels/slide11.xml.rels><?xml version="1.0" encoding="UTF-8" standalone="yes"?><Relationships xmlns="http://schemas.openxmlformats.org/package/2006/relationships"><Relationship Target="../notesSlides/notesSlide11.xml" Type="http://schemas.openxmlformats.org/officeDocument/2006/relationships/notesSlide" Id="rId2"/><Relationship Target="../slideLayouts/slideLayout2.xml" Type="http://schemas.openxmlformats.org/officeDocument/2006/relationships/slideLayout" Id="rId1"/><Relationship Target="../media/image07.png" Type="http://schemas.openxmlformats.org/officeDocument/2006/relationships/image" Id="rId3"/></Relationships>
</file>

<file path=ppt/slides/_rels/slide2.xml.rels><?xml version="1.0" encoding="UTF-8" standalone="yes"?><Relationships xmlns="http://schemas.openxmlformats.org/package/2006/relationships"><Relationship Target="../notesSlides/notesSlide2.xml" Type="http://schemas.openxmlformats.org/officeDocument/2006/relationships/notesSlide" Id="rId2"/><Relationship Target="../slideLayouts/slideLayout2.xml" Type="http://schemas.openxmlformats.org/officeDocument/2006/relationships/slideLayout" Id="rId1"/><Relationship Target="../media/image10.png" Type="http://schemas.openxmlformats.org/officeDocument/2006/relationships/image" Id="rId3"/></Relationships>
</file>

<file path=ppt/slides/_rels/slide3.xml.rels><?xml version="1.0" encoding="UTF-8" standalone="yes"?><Relationships xmlns="http://schemas.openxmlformats.org/package/2006/relationships"><Relationship Target="../notesSlides/notesSlide3.xml" Type="http://schemas.openxmlformats.org/officeDocument/2006/relationships/notesSlide" Id="rId2"/><Relationship Target="../slideLayouts/slideLayout2.xml" Type="http://schemas.openxmlformats.org/officeDocument/2006/relationships/slideLayout" Id="rId1"/></Relationships>
</file>

<file path=ppt/slides/_rels/slide4.xml.rels><?xml version="1.0" encoding="UTF-8" standalone="yes"?><Relationships xmlns="http://schemas.openxmlformats.org/package/2006/relationships"><Relationship Target="../notesSlides/notesSlide4.xml" Type="http://schemas.openxmlformats.org/officeDocument/2006/relationships/notesSlide" Id="rId2"/><Relationship Target="../slideLayouts/slideLayout2.xml" Type="http://schemas.openxmlformats.org/officeDocument/2006/relationships/slideLayout" Id="rId1"/><Relationship Target="../media/image13.png" Type="http://schemas.openxmlformats.org/officeDocument/2006/relationships/image" Id="rId4"/><Relationship Target="../media/image12.png" Type="http://schemas.openxmlformats.org/officeDocument/2006/relationships/image" Id="rId3"/></Relationships>
</file>

<file path=ppt/slides/_rels/slide5.xml.rels><?xml version="1.0" encoding="UTF-8" standalone="yes"?><Relationships xmlns="http://schemas.openxmlformats.org/package/2006/relationships"><Relationship Target="../notesSlides/notesSlide5.xml" Type="http://schemas.openxmlformats.org/officeDocument/2006/relationships/notesSlide" Id="rId2"/><Relationship Target="../slideLayouts/slideLayout2.xml" Type="http://schemas.openxmlformats.org/officeDocument/2006/relationships/slideLayout" Id="rId1"/><Relationship Target="../media/image03.jpg" Type="http://schemas.openxmlformats.org/officeDocument/2006/relationships/image" Id="rId3"/></Relationships>
</file>

<file path=ppt/slides/_rels/slide6.xml.rels><?xml version="1.0" encoding="UTF-8" standalone="yes"?><Relationships xmlns="http://schemas.openxmlformats.org/package/2006/relationships"><Relationship Target="../notesSlides/notesSlide6.xml" Type="http://schemas.openxmlformats.org/officeDocument/2006/relationships/notesSlide" Id="rId2"/><Relationship Target="../slideLayouts/slideLayout2.xml" Type="http://schemas.openxmlformats.org/officeDocument/2006/relationships/slideLayout" Id="rId1"/><Relationship Target="../media/image01.jpg" Type="http://schemas.openxmlformats.org/officeDocument/2006/relationships/image" Id="rId3"/></Relationships>
</file>

<file path=ppt/slides/_rels/slide7.xml.rels><?xml version="1.0" encoding="UTF-8" standalone="yes"?><Relationships xmlns="http://schemas.openxmlformats.org/package/2006/relationships"><Relationship Target="../notesSlides/notesSlide7.xml" Type="http://schemas.openxmlformats.org/officeDocument/2006/relationships/notesSlide" Id="rId2"/><Relationship Target="../slideLayouts/slideLayout2.xml" Type="http://schemas.openxmlformats.org/officeDocument/2006/relationships/slideLayout" Id="rId1"/><Relationship Target="../media/image06.png" Type="http://schemas.openxmlformats.org/officeDocument/2006/relationships/image" Id="rId3"/></Relationships>
</file>

<file path=ppt/slides/_rels/slide8.xml.rels><?xml version="1.0" encoding="UTF-8" standalone="yes"?><Relationships xmlns="http://schemas.openxmlformats.org/package/2006/relationships"><Relationship Target="../notesSlides/notesSlide8.xml" Type="http://schemas.openxmlformats.org/officeDocument/2006/relationships/notesSlide" Id="rId2"/><Relationship Target="../slideLayouts/slideLayout2.xml" Type="http://schemas.openxmlformats.org/officeDocument/2006/relationships/slideLayout" Id="rId1"/><Relationship Target="../media/image08.png" Type="http://schemas.openxmlformats.org/officeDocument/2006/relationships/image" Id="rId4"/><Relationship Target="../media/image05.png" Type="http://schemas.openxmlformats.org/officeDocument/2006/relationships/image" Id="rId3"/><Relationship Target="../media/image02.png" Type="http://schemas.openxmlformats.org/officeDocument/2006/relationships/image" Id="rId6"/><Relationship Target="../media/image04.png" Type="http://schemas.openxmlformats.org/officeDocument/2006/relationships/image" Id="rId5"/></Relationships>
</file>

<file path=ppt/slides/_rels/slide9.xml.rels><?xml version="1.0" encoding="UTF-8" standalone="yes"?><Relationships xmlns="http://schemas.openxmlformats.org/package/2006/relationships"><Relationship Target="../notesSlides/notesSlide9.xml" Type="http://schemas.openxmlformats.org/officeDocument/2006/relationships/notesSlide" Id="rId2"/><Relationship Target="../slideLayouts/slideLayout2.xml" Type="http://schemas.openxmlformats.org/officeDocument/2006/relationships/slideLayout" Id="rId1"/><Relationship Target="../media/image11.jpg" Type="http://schemas.openxmlformats.org/officeDocument/2006/relationships/image" Id="rId4"/><Relationship Target="../media/image14.png" Type="http://schemas.openxmlformats.org/officeDocument/2006/relationships/image" Id="rId3"/></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 name="Shape 22"/>
        <p:cNvGrpSpPr/>
        <p:nvPr/>
      </p:nvGrpSpPr>
      <p:grpSpPr>
        <a:xfrm>
          <a:off y="0" x="0"/>
          <a:ext cy="0" cx="0"/>
          <a:chOff y="0" x="0"/>
          <a:chExt cy="0" cx="0"/>
        </a:xfrm>
      </p:grpSpPr>
      <p:sp>
        <p:nvSpPr>
          <p:cNvPr id="23" name="Shape 23"/>
          <p:cNvSpPr/>
          <p:nvPr/>
        </p:nvSpPr>
        <p:spPr>
          <a:xfrm rot="1985974">
            <a:off y="120079" x="327769"/>
            <a:ext cy="5502140" cx="2074910"/>
          </a:xfrm>
          <a:prstGeom prst="roundRect">
            <a:avLst>
              <a:gd fmla="val 16667" name="adj"/>
            </a:avLst>
          </a:prstGeom>
          <a:solidFill>
            <a:srgbClr val="E6E0DE">
              <a:alpha val="30770"/>
            </a:srgbClr>
          </a:solidFill>
          <a:ln>
            <a:noFill/>
          </a:ln>
        </p:spPr>
        <p:txBody>
          <a:bodyPr bIns="91425" rIns="91425" lIns="91425" tIns="91425" anchor="ctr" anchorCtr="0">
            <a:noAutofit/>
          </a:bodyPr>
          <a:lstStyle/>
          <a:p>
            <a:pPr>
              <a:spcBef>
                <a:spcPts val="0"/>
              </a:spcBef>
              <a:buNone/>
            </a:pPr>
            <a:r>
              <a:t/>
            </a:r>
            <a:endParaRPr/>
          </a:p>
        </p:txBody>
      </p:sp>
      <p:sp>
        <p:nvSpPr>
          <p:cNvPr id="24" name="Shape 24"/>
          <p:cNvSpPr txBox="1"/>
          <p:nvPr>
            <p:ph type="ctrTitle"/>
          </p:nvPr>
        </p:nvSpPr>
        <p:spPr>
          <a:xfrm>
            <a:off y="249356" x="2894309"/>
            <a:ext cy="2817300" cx="9997200"/>
          </a:xfrm>
          <a:prstGeom prst="rect">
            <a:avLst/>
          </a:prstGeom>
        </p:spPr>
        <p:txBody>
          <a:bodyPr bIns="91425" rIns="91425" lIns="91425" tIns="91425" anchor="b" anchorCtr="0">
            <a:noAutofit/>
          </a:bodyPr>
          <a:lstStyle/>
          <a:p>
            <a:pPr algn="l" rtl="0">
              <a:spcBef>
                <a:spcPts val="0"/>
              </a:spcBef>
              <a:buNone/>
            </a:pPr>
            <a:r>
              <a:rPr sz="9600" lang="en">
                <a:solidFill>
                  <a:srgbClr val="CC4125"/>
                </a:solidFill>
                <a:latin typeface="Open Sans"/>
                <a:ea typeface="Open Sans"/>
                <a:cs typeface="Open Sans"/>
                <a:sym typeface="Open Sans"/>
              </a:rPr>
              <a:t>TILT</a:t>
            </a:r>
          </a:p>
        </p:txBody>
      </p:sp>
      <p:sp>
        <p:nvSpPr>
          <p:cNvPr id="25" name="Shape 25"/>
          <p:cNvSpPr txBox="1"/>
          <p:nvPr>
            <p:ph idx="1" type="subTitle"/>
          </p:nvPr>
        </p:nvSpPr>
        <p:spPr>
          <a:xfrm>
            <a:off y="3549666" x="2851135"/>
            <a:ext cy="1167600" cx="5808900"/>
          </a:xfrm>
          <a:prstGeom prst="rect">
            <a:avLst/>
          </a:prstGeom>
        </p:spPr>
        <p:txBody>
          <a:bodyPr bIns="91425" rIns="91425" lIns="91425" tIns="91425" anchor="t" anchorCtr="0">
            <a:noAutofit/>
          </a:bodyPr>
          <a:lstStyle/>
          <a:p>
            <a:pPr>
              <a:spcBef>
                <a:spcPts val="0"/>
              </a:spcBef>
              <a:buNone/>
            </a:pPr>
            <a:r>
              <a:rPr sz="1800" lang="en">
                <a:solidFill>
                  <a:srgbClr val="000000"/>
                </a:solidFill>
                <a:latin typeface="Open Sans"/>
                <a:ea typeface="Open Sans"/>
                <a:cs typeface="Open Sans"/>
                <a:sym typeface="Open Sans"/>
              </a:rPr>
              <a:t>Janine Heiser  |  Faith Hutchinson  |  Matt Valente</a:t>
            </a:r>
          </a:p>
        </p:txBody>
      </p:sp>
      <p:pic>
        <p:nvPicPr>
          <p:cNvPr id="26" name="Shape 26"/>
          <p:cNvPicPr preferRelativeResize="0"/>
          <p:nvPr/>
        </p:nvPicPr>
        <p:blipFill>
          <a:blip r:embed="rId3">
            <a:alphaModFix/>
          </a:blip>
          <a:stretch>
            <a:fillRect/>
          </a:stretch>
        </p:blipFill>
        <p:spPr>
          <a:xfrm rot="1968009">
            <a:off y="234821" x="492954"/>
            <a:ext cy="5252733" cx="1774021"/>
          </a:xfrm>
          <a:prstGeom prst="rect">
            <a:avLst/>
          </a:prstGeom>
          <a:noFill/>
          <a:ln>
            <a:noFill/>
          </a:ln>
        </p:spPr>
      </p:pic>
      <p:sp>
        <p:nvSpPr>
          <p:cNvPr id="27" name="Shape 27"/>
          <p:cNvSpPr txBox="1"/>
          <p:nvPr>
            <p:ph idx="2" type="subTitle"/>
          </p:nvPr>
        </p:nvSpPr>
        <p:spPr>
          <a:xfrm>
            <a:off y="2962658" x="3018034"/>
            <a:ext cy="920699" cx="5808900"/>
          </a:xfrm>
          <a:prstGeom prst="rect">
            <a:avLst/>
          </a:prstGeom>
        </p:spPr>
        <p:txBody>
          <a:bodyPr bIns="91425" rIns="91425" lIns="91425" tIns="91425" anchor="t" anchorCtr="0">
            <a:noAutofit/>
          </a:bodyPr>
          <a:lstStyle/>
          <a:p>
            <a:pPr algn="l" rtl="0" lvl="0">
              <a:spcBef>
                <a:spcPts val="0"/>
              </a:spcBef>
              <a:buNone/>
            </a:pPr>
            <a:r>
              <a:rPr b="1" sz="2400" lang="en">
                <a:solidFill>
                  <a:srgbClr val="000000"/>
                </a:solidFill>
                <a:latin typeface="Open Sans"/>
                <a:ea typeface="Open Sans"/>
                <a:cs typeface="Open Sans"/>
                <a:sym typeface="Open Sans"/>
              </a:rPr>
              <a:t>A Smart Pill Container</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y="0" x="0"/>
          <a:ext cy="0" cx="0"/>
          <a:chOff y="0" x="0"/>
          <a:chExt cy="0" cx="0"/>
        </a:xfrm>
      </p:grpSpPr>
      <p:sp>
        <p:nvSpPr>
          <p:cNvPr id="115" name="Shape 115"/>
          <p:cNvSpPr txBox="1"/>
          <p:nvPr>
            <p:ph type="title"/>
          </p:nvPr>
        </p:nvSpPr>
        <p:spPr>
          <a:xfrm>
            <a:off y="922875" x="457200"/>
            <a:ext cy="2607000" cx="8229600"/>
          </a:xfrm>
          <a:prstGeom prst="rect">
            <a:avLst/>
          </a:prstGeom>
        </p:spPr>
        <p:txBody>
          <a:bodyPr bIns="91425" rIns="91425" lIns="91425" tIns="91425" anchor="b" anchorCtr="0">
            <a:noAutofit/>
          </a:bodyPr>
          <a:lstStyle/>
          <a:p>
            <a:pPr algn="ctr" rtl="0" lvl="0">
              <a:spcBef>
                <a:spcPts val="0"/>
              </a:spcBef>
              <a:buNone/>
            </a:pPr>
            <a:r>
              <a:rPr sz="9600" lang="en">
                <a:solidFill>
                  <a:srgbClr val="CC4125"/>
                </a:solidFill>
                <a:latin typeface="Open Sans"/>
                <a:ea typeface="Open Sans"/>
                <a:cs typeface="Open Sans"/>
                <a:sym typeface="Open Sans"/>
              </a:rPr>
              <a:t>DEMO</a:t>
            </a: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9" name="Shape 119"/>
        <p:cNvGrpSpPr/>
        <p:nvPr/>
      </p:nvGrpSpPr>
      <p:grpSpPr>
        <a:xfrm>
          <a:off y="0" x="0"/>
          <a:ext cy="0" cx="0"/>
          <a:chOff y="0" x="0"/>
          <a:chExt cy="0" cx="0"/>
        </a:xfrm>
      </p:grpSpPr>
      <p:sp>
        <p:nvSpPr>
          <p:cNvPr id="120" name="Shape 120"/>
          <p:cNvSpPr txBox="1"/>
          <p:nvPr>
            <p:ph type="title"/>
          </p:nvPr>
        </p:nvSpPr>
        <p:spPr>
          <a:xfrm>
            <a:off y="205978" x="457200"/>
            <a:ext cy="857400" cx="8229600"/>
          </a:xfrm>
          <a:prstGeom prst="rect">
            <a:avLst/>
          </a:prstGeom>
        </p:spPr>
        <p:txBody>
          <a:bodyPr bIns="91425" rIns="91425" lIns="91425" tIns="91425" anchor="b" anchorCtr="0">
            <a:noAutofit/>
          </a:bodyPr>
          <a:lstStyle/>
          <a:p>
            <a:pPr rtl="0" lvl="0">
              <a:spcBef>
                <a:spcPts val="0"/>
              </a:spcBef>
              <a:buNone/>
            </a:pPr>
            <a:r>
              <a:rPr sz="4800" lang="en">
                <a:solidFill>
                  <a:srgbClr val="CC4125"/>
                </a:solidFill>
                <a:latin typeface="Open Sans"/>
                <a:ea typeface="Open Sans"/>
                <a:cs typeface="Open Sans"/>
                <a:sym typeface="Open Sans"/>
              </a:rPr>
              <a:t>EXTENSIONS</a:t>
            </a:r>
          </a:p>
        </p:txBody>
      </p:sp>
      <p:sp>
        <p:nvSpPr>
          <p:cNvPr id="121" name="Shape 121"/>
          <p:cNvSpPr txBox="1"/>
          <p:nvPr/>
        </p:nvSpPr>
        <p:spPr>
          <a:xfrm>
            <a:off y="3425150" x="603175"/>
            <a:ext cy="1501500" cx="4678199"/>
          </a:xfrm>
          <a:prstGeom prst="rect">
            <a:avLst/>
          </a:prstGeom>
          <a:noFill/>
          <a:ln>
            <a:noFill/>
          </a:ln>
        </p:spPr>
        <p:txBody>
          <a:bodyPr bIns="91425" rIns="91425" lIns="91425" tIns="91425" anchor="ctr" anchorCtr="0">
            <a:noAutofit/>
          </a:bodyPr>
          <a:lstStyle/>
          <a:p>
            <a:pPr rtl="0" lvl="0">
              <a:spcBef>
                <a:spcPts val="600"/>
              </a:spcBef>
              <a:buNone/>
            </a:pPr>
            <a:r>
              <a:rPr b="1" sz="2100" lang="en">
                <a:solidFill>
                  <a:schemeClr val="dk1"/>
                </a:solidFill>
                <a:latin typeface="Open Sans"/>
                <a:ea typeface="Open Sans"/>
                <a:cs typeface="Open Sans"/>
                <a:sym typeface="Open Sans"/>
              </a:rPr>
              <a:t>Authentication</a:t>
            </a:r>
          </a:p>
          <a:p>
            <a:pPr rtl="0" lvl="0">
              <a:spcBef>
                <a:spcPts val="600"/>
              </a:spcBef>
              <a:buNone/>
            </a:pPr>
            <a:r>
              <a:rPr sz="2100" lang="en">
                <a:solidFill>
                  <a:schemeClr val="dk1"/>
                </a:solidFill>
                <a:latin typeface="Open Sans"/>
                <a:ea typeface="Open Sans"/>
                <a:cs typeface="Open Sans"/>
                <a:sym typeface="Open Sans"/>
              </a:rPr>
              <a:t>Make sure the right person is taking the right medicine with  two-step id.</a:t>
            </a:r>
          </a:p>
          <a:p>
            <a:pPr rtl="0" lvl="0">
              <a:spcBef>
                <a:spcPts val="600"/>
              </a:spcBef>
              <a:buNone/>
            </a:pPr>
            <a:r>
              <a:t/>
            </a:r>
            <a:endParaRPr sz="2100">
              <a:solidFill>
                <a:schemeClr val="dk1"/>
              </a:solidFill>
              <a:latin typeface="Open Sans"/>
              <a:ea typeface="Open Sans"/>
              <a:cs typeface="Open Sans"/>
              <a:sym typeface="Open Sans"/>
            </a:endParaRPr>
          </a:p>
        </p:txBody>
      </p:sp>
      <p:pic>
        <p:nvPicPr>
          <p:cNvPr id="122" name="Shape 122"/>
          <p:cNvPicPr preferRelativeResize="0"/>
          <p:nvPr/>
        </p:nvPicPr>
        <p:blipFill>
          <a:blip r:embed="rId3">
            <a:alphaModFix/>
          </a:blip>
          <a:stretch>
            <a:fillRect/>
          </a:stretch>
        </p:blipFill>
        <p:spPr>
          <a:xfrm>
            <a:off y="591671" x="5572800"/>
            <a:ext cy="6340400" cx="3113999"/>
          </a:xfrm>
          <a:prstGeom prst="rect">
            <a:avLst/>
          </a:prstGeom>
          <a:noFill/>
          <a:ln>
            <a:noFill/>
          </a:ln>
        </p:spPr>
      </p:pic>
      <p:sp>
        <p:nvSpPr>
          <p:cNvPr id="123" name="Shape 123"/>
          <p:cNvSpPr txBox="1"/>
          <p:nvPr/>
        </p:nvSpPr>
        <p:spPr>
          <a:xfrm>
            <a:off y="1493528" x="603175"/>
            <a:ext cy="1931699" cx="4678199"/>
          </a:xfrm>
          <a:prstGeom prst="rect">
            <a:avLst/>
          </a:prstGeom>
          <a:noFill/>
          <a:ln>
            <a:noFill/>
          </a:ln>
        </p:spPr>
        <p:txBody>
          <a:bodyPr bIns="91425" rIns="91425" lIns="91425" tIns="91425" anchor="ctr" anchorCtr="0">
            <a:noAutofit/>
          </a:bodyPr>
          <a:lstStyle/>
          <a:p>
            <a:pPr rtl="0">
              <a:spcBef>
                <a:spcPts val="600"/>
              </a:spcBef>
              <a:buNone/>
            </a:pPr>
            <a:r>
              <a:rPr b="1" sz="2100" lang="en">
                <a:solidFill>
                  <a:schemeClr val="dk1"/>
                </a:solidFill>
                <a:latin typeface="Open Sans"/>
                <a:ea typeface="Open Sans"/>
                <a:cs typeface="Open Sans"/>
                <a:sym typeface="Open Sans"/>
              </a:rPr>
              <a:t>Data Visualization </a:t>
            </a:r>
          </a:p>
          <a:p>
            <a:pPr rtl="0" lvl="0">
              <a:spcBef>
                <a:spcPts val="600"/>
              </a:spcBef>
              <a:buNone/>
            </a:pPr>
            <a:r>
              <a:rPr sz="2100" lang="en">
                <a:solidFill>
                  <a:schemeClr val="dk1"/>
                </a:solidFill>
                <a:latin typeface="Open Sans"/>
                <a:ea typeface="Open Sans"/>
                <a:cs typeface="Open Sans"/>
                <a:sym typeface="Open Sans"/>
              </a:rPr>
              <a:t>Could be combined with other, external data collection to make a holistic health</a:t>
            </a:r>
          </a:p>
          <a:p>
            <a:pPr rtl="0" lvl="0">
              <a:spcBef>
                <a:spcPts val="600"/>
              </a:spcBef>
              <a:buNone/>
            </a:pPr>
            <a:r>
              <a:t/>
            </a:r>
            <a:endParaRPr sz="2100">
              <a:solidFill>
                <a:schemeClr val="dk1"/>
              </a:solidFill>
              <a:latin typeface="Open Sans"/>
              <a:ea typeface="Open Sans"/>
              <a:cs typeface="Open Sans"/>
              <a:sym typeface="Open Sans"/>
            </a:endParaRP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 name="Shape 31"/>
        <p:cNvGrpSpPr/>
        <p:nvPr/>
      </p:nvGrpSpPr>
      <p:grpSpPr>
        <a:xfrm>
          <a:off y="0" x="0"/>
          <a:ext cy="0" cx="0"/>
          <a:chOff y="0" x="0"/>
          <a:chExt cy="0" cx="0"/>
        </a:xfrm>
      </p:grpSpPr>
      <p:sp>
        <p:nvSpPr>
          <p:cNvPr id="32" name="Shape 32"/>
          <p:cNvSpPr/>
          <p:nvPr/>
        </p:nvSpPr>
        <p:spPr>
          <a:xfrm>
            <a:off y="-123300" x="-704591"/>
            <a:ext cy="5390100" cx="5368499"/>
          </a:xfrm>
          <a:prstGeom prst="rect">
            <a:avLst/>
          </a:prstGeom>
          <a:solidFill>
            <a:srgbClr val="FFE599"/>
          </a:solidFill>
          <a:ln>
            <a:noFill/>
          </a:ln>
        </p:spPr>
        <p:txBody>
          <a:bodyPr bIns="91425" rIns="91425" lIns="91425" tIns="91425" anchor="ctr" anchorCtr="0">
            <a:noAutofit/>
          </a:bodyPr>
          <a:lstStyle/>
          <a:p>
            <a:pPr>
              <a:spcBef>
                <a:spcPts val="0"/>
              </a:spcBef>
              <a:buNone/>
            </a:pPr>
            <a:r>
              <a:t/>
            </a:r>
            <a:endParaRPr/>
          </a:p>
        </p:txBody>
      </p:sp>
      <p:sp>
        <p:nvSpPr>
          <p:cNvPr id="33" name="Shape 33"/>
          <p:cNvSpPr txBox="1"/>
          <p:nvPr>
            <p:ph type="title"/>
          </p:nvPr>
        </p:nvSpPr>
        <p:spPr>
          <a:xfrm>
            <a:off y="270601" x="5613626"/>
            <a:ext cy="857400" cx="8229600"/>
          </a:xfrm>
          <a:prstGeom prst="rect">
            <a:avLst/>
          </a:prstGeom>
        </p:spPr>
        <p:txBody>
          <a:bodyPr bIns="91425" rIns="91425" lIns="91425" tIns="91425" anchor="b" anchorCtr="0">
            <a:noAutofit/>
          </a:bodyPr>
          <a:lstStyle/>
          <a:p>
            <a:pPr>
              <a:spcBef>
                <a:spcPts val="0"/>
              </a:spcBef>
              <a:buNone/>
            </a:pPr>
            <a:r>
              <a:rPr sz="4800" lang="en">
                <a:solidFill>
                  <a:srgbClr val="CC4125"/>
                </a:solidFill>
                <a:latin typeface="Open Sans"/>
                <a:ea typeface="Open Sans"/>
                <a:cs typeface="Open Sans"/>
                <a:sym typeface="Open Sans"/>
              </a:rPr>
              <a:t>IDEA</a:t>
            </a:r>
          </a:p>
        </p:txBody>
      </p:sp>
      <p:pic>
        <p:nvPicPr>
          <p:cNvPr id="34" name="Shape 34"/>
          <p:cNvPicPr preferRelativeResize="0"/>
          <p:nvPr/>
        </p:nvPicPr>
        <p:blipFill rotWithShape="1">
          <a:blip r:embed="rId3">
            <a:alphaModFix/>
          </a:blip>
          <a:srcRect t="0" b="0" r="15839" l="-3251"/>
          <a:stretch/>
        </p:blipFill>
        <p:spPr>
          <a:xfrm>
            <a:off y="152390" x="-39716"/>
            <a:ext cy="4737349" cx="5653340"/>
          </a:xfrm>
          <a:prstGeom prst="rect">
            <a:avLst/>
          </a:prstGeom>
          <a:noFill/>
          <a:ln>
            <a:noFill/>
          </a:ln>
        </p:spPr>
      </p:pic>
      <p:sp>
        <p:nvSpPr>
          <p:cNvPr id="35" name="Shape 35"/>
          <p:cNvSpPr txBox="1"/>
          <p:nvPr>
            <p:ph idx="1" type="body"/>
          </p:nvPr>
        </p:nvSpPr>
        <p:spPr>
          <a:xfrm>
            <a:off y="1046775" x="5613625"/>
            <a:ext cy="6489599" cx="3075900"/>
          </a:xfrm>
          <a:prstGeom prst="rect">
            <a:avLst/>
          </a:prstGeom>
        </p:spPr>
        <p:txBody>
          <a:bodyPr bIns="91425" rIns="91425" lIns="91425" tIns="91425" anchor="t" anchorCtr="0">
            <a:noAutofit/>
          </a:bodyPr>
          <a:lstStyle/>
          <a:p>
            <a:pPr rtl="0">
              <a:lnSpc>
                <a:spcPct val="115000"/>
              </a:lnSpc>
              <a:spcBef>
                <a:spcPts val="0"/>
              </a:spcBef>
              <a:buNone/>
            </a:pPr>
            <a:r>
              <a:rPr sz="2100" lang="en">
                <a:latin typeface="Open Sans"/>
                <a:ea typeface="Open Sans"/>
                <a:cs typeface="Open Sans"/>
                <a:sym typeface="Open Sans"/>
              </a:rPr>
              <a:t>We are creating an ambulatory device that communicates to a user, and if desired, a user’s loved one, whether he or she is properly taking his medicine. </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9" name="Shape 39"/>
        <p:cNvGrpSpPr/>
        <p:nvPr/>
      </p:nvGrpSpPr>
      <p:grpSpPr>
        <a:xfrm>
          <a:off y="0" x="0"/>
          <a:ext cy="0" cx="0"/>
          <a:chOff y="0" x="0"/>
          <a:chExt cy="0" cx="0"/>
        </a:xfrm>
      </p:grpSpPr>
      <p:sp>
        <p:nvSpPr>
          <p:cNvPr id="40" name="Shape 40"/>
          <p:cNvSpPr/>
          <p:nvPr/>
        </p:nvSpPr>
        <p:spPr>
          <a:xfrm>
            <a:off y="3036525" x="632656"/>
            <a:ext cy="1331099" cx="1331099"/>
          </a:xfrm>
          <a:prstGeom prst="ellipse">
            <a:avLst/>
          </a:prstGeom>
          <a:solidFill>
            <a:srgbClr val="FFE599"/>
          </a:solidFill>
          <a:ln>
            <a:noFill/>
          </a:ln>
        </p:spPr>
        <p:txBody>
          <a:bodyPr bIns="91425" rIns="91425" lIns="91425" tIns="91425" anchor="ctr" anchorCtr="0">
            <a:noAutofit/>
          </a:bodyPr>
          <a:lstStyle/>
          <a:p>
            <a:pPr rtl="0" lvl="0">
              <a:spcBef>
                <a:spcPts val="0"/>
              </a:spcBef>
              <a:buNone/>
            </a:pPr>
            <a:r>
              <a:rPr lang="en"/>
              <a:t>  </a:t>
            </a:r>
          </a:p>
        </p:txBody>
      </p:sp>
      <p:sp>
        <p:nvSpPr>
          <p:cNvPr id="41" name="Shape 41"/>
          <p:cNvSpPr/>
          <p:nvPr/>
        </p:nvSpPr>
        <p:spPr>
          <a:xfrm>
            <a:off y="1221846" x="630822"/>
            <a:ext cy="1331099" cx="1331099"/>
          </a:xfrm>
          <a:prstGeom prst="ellipse">
            <a:avLst/>
          </a:prstGeom>
          <a:solidFill>
            <a:srgbClr val="FFE599"/>
          </a:solidFill>
          <a:ln>
            <a:noFill/>
          </a:ln>
        </p:spPr>
        <p:txBody>
          <a:bodyPr bIns="91425" rIns="91425" lIns="91425" tIns="91425" anchor="ctr" anchorCtr="0">
            <a:noAutofit/>
          </a:bodyPr>
          <a:lstStyle/>
          <a:p>
            <a:pPr>
              <a:spcBef>
                <a:spcPts val="0"/>
              </a:spcBef>
              <a:buNone/>
            </a:pPr>
            <a:r>
              <a:rPr lang="en"/>
              <a:t>  </a:t>
            </a:r>
          </a:p>
        </p:txBody>
      </p:sp>
      <p:sp>
        <p:nvSpPr>
          <p:cNvPr id="42" name="Shape 42"/>
          <p:cNvSpPr txBox="1"/>
          <p:nvPr>
            <p:ph type="title"/>
          </p:nvPr>
        </p:nvSpPr>
        <p:spPr>
          <a:xfrm>
            <a:off y="205975" x="457200"/>
            <a:ext cy="838500" cx="2459400"/>
          </a:xfrm>
          <a:prstGeom prst="rect">
            <a:avLst/>
          </a:prstGeom>
        </p:spPr>
        <p:txBody>
          <a:bodyPr bIns="91425" rIns="91425" lIns="91425" tIns="91425" anchor="b" anchorCtr="0">
            <a:noAutofit/>
          </a:bodyPr>
          <a:lstStyle/>
          <a:p>
            <a:pPr>
              <a:spcBef>
                <a:spcPts val="0"/>
              </a:spcBef>
              <a:buNone/>
            </a:pPr>
            <a:r>
              <a:rPr sz="4800" lang="en">
                <a:solidFill>
                  <a:srgbClr val="CC4125"/>
                </a:solidFill>
                <a:latin typeface="Open Sans"/>
                <a:ea typeface="Open Sans"/>
                <a:cs typeface="Open Sans"/>
                <a:sym typeface="Open Sans"/>
              </a:rPr>
              <a:t>USER</a:t>
            </a:r>
          </a:p>
        </p:txBody>
      </p:sp>
      <p:sp>
        <p:nvSpPr>
          <p:cNvPr id="43" name="Shape 43"/>
          <p:cNvSpPr txBox="1"/>
          <p:nvPr>
            <p:ph idx="1" type="body"/>
          </p:nvPr>
        </p:nvSpPr>
        <p:spPr>
          <a:xfrm>
            <a:off y="1221836" x="2581600"/>
            <a:ext cy="1438499" cx="6278700"/>
          </a:xfrm>
          <a:prstGeom prst="rect">
            <a:avLst/>
          </a:prstGeom>
        </p:spPr>
        <p:txBody>
          <a:bodyPr bIns="91425" rIns="91425" lIns="91425" tIns="91425" anchor="t" anchorCtr="0">
            <a:noAutofit/>
          </a:bodyPr>
          <a:lstStyle/>
          <a:p>
            <a:pPr rtl="0">
              <a:spcBef>
                <a:spcPts val="0"/>
              </a:spcBef>
              <a:buNone/>
            </a:pPr>
            <a:r>
              <a:rPr b="1" sz="2100" lang="en">
                <a:latin typeface="Open Sans"/>
                <a:ea typeface="Open Sans"/>
                <a:cs typeface="Open Sans"/>
                <a:sym typeface="Open Sans"/>
              </a:rPr>
              <a:t>HE OR SHE IS . . .</a:t>
            </a:r>
          </a:p>
          <a:p>
            <a:pPr>
              <a:spcBef>
                <a:spcPts val="0"/>
              </a:spcBef>
              <a:buNone/>
            </a:pPr>
            <a:r>
              <a:rPr sz="2100" lang="en">
                <a:latin typeface="Open Sans"/>
                <a:ea typeface="Open Sans"/>
                <a:cs typeface="Open Sans"/>
                <a:sym typeface="Open Sans"/>
              </a:rPr>
              <a:t>Our user is a person who would like support in remembering to take his medication. </a:t>
            </a:r>
          </a:p>
        </p:txBody>
      </p:sp>
      <p:sp>
        <p:nvSpPr>
          <p:cNvPr id="44" name="Shape 44"/>
          <p:cNvSpPr txBox="1"/>
          <p:nvPr>
            <p:ph idx="2" type="body"/>
          </p:nvPr>
        </p:nvSpPr>
        <p:spPr>
          <a:xfrm>
            <a:off y="3271350" x="2581600"/>
            <a:ext cy="3413099" cx="5705999"/>
          </a:xfrm>
          <a:prstGeom prst="rect">
            <a:avLst/>
          </a:prstGeom>
        </p:spPr>
        <p:txBody>
          <a:bodyPr bIns="91425" rIns="91425" lIns="91425" tIns="91425" anchor="t" anchorCtr="0">
            <a:noAutofit/>
          </a:bodyPr>
          <a:lstStyle/>
          <a:p>
            <a:pPr rtl="0" lvl="0">
              <a:spcBef>
                <a:spcPts val="0"/>
              </a:spcBef>
              <a:buNone/>
            </a:pPr>
            <a:r>
              <a:rPr b="1" sz="2100" lang="en">
                <a:latin typeface="Open Sans"/>
                <a:ea typeface="Open Sans"/>
                <a:cs typeface="Open Sans"/>
                <a:sym typeface="Open Sans"/>
              </a:rPr>
              <a:t>HE OR SHE IS NOT . . . </a:t>
            </a:r>
            <a:br>
              <a:rPr sz="2100" lang="en">
                <a:latin typeface="Open Sans"/>
                <a:ea typeface="Open Sans"/>
                <a:cs typeface="Open Sans"/>
                <a:sym typeface="Open Sans"/>
              </a:rPr>
            </a:br>
            <a:r>
              <a:rPr sz="2100" lang="en">
                <a:latin typeface="Open Sans"/>
                <a:ea typeface="Open Sans"/>
                <a:cs typeface="Open Sans"/>
                <a:sym typeface="Open Sans"/>
              </a:rPr>
              <a:t>He is not someone who refuses to take his medication.</a:t>
            </a:r>
          </a:p>
        </p:txBody>
      </p:sp>
      <p:grpSp>
        <p:nvGrpSpPr>
          <p:cNvPr id="45" name="Shape 45"/>
          <p:cNvGrpSpPr/>
          <p:nvPr/>
        </p:nvGrpSpPr>
        <p:grpSpPr>
          <a:xfrm>
            <a:off y="3424357" x="982739"/>
            <a:ext cy="538779" cx="610742"/>
            <a:chOff y="1363975" x="5684899"/>
            <a:chExt cy="624599" cx="708025"/>
          </a:xfrm>
        </p:grpSpPr>
        <p:cxnSp>
          <p:nvCxnSpPr>
            <p:cNvPr id="46" name="Shape 46"/>
            <p:cNvCxnSpPr/>
            <p:nvPr/>
          </p:nvCxnSpPr>
          <p:spPr>
            <a:xfrm>
              <a:off y="1363975" x="5684899"/>
              <a:ext cy="624599" cx="708000"/>
            </a:xfrm>
            <a:prstGeom prst="straightConnector1">
              <a:avLst/>
            </a:prstGeom>
            <a:noFill/>
            <a:ln w="228600" cap="flat">
              <a:solidFill>
                <a:srgbClr val="CC4125"/>
              </a:solidFill>
              <a:prstDash val="solid"/>
              <a:round/>
              <a:headEnd w="lg" len="lg" type="none"/>
              <a:tailEnd w="lg" len="lg" type="none"/>
            </a:ln>
          </p:spPr>
        </p:cxnSp>
        <p:cxnSp>
          <p:nvCxnSpPr>
            <p:cNvPr id="47" name="Shape 47"/>
            <p:cNvCxnSpPr/>
            <p:nvPr/>
          </p:nvCxnSpPr>
          <p:spPr>
            <a:xfrm flipH="1">
              <a:off y="1363975" x="5684924"/>
              <a:ext cy="624599" cx="708000"/>
            </a:xfrm>
            <a:prstGeom prst="straightConnector1">
              <a:avLst/>
            </a:prstGeom>
            <a:noFill/>
            <a:ln w="228600" cap="flat">
              <a:solidFill>
                <a:srgbClr val="CC4125"/>
              </a:solidFill>
              <a:prstDash val="solid"/>
              <a:round/>
              <a:headEnd w="lg" len="lg" type="none"/>
              <a:tailEnd w="lg" len="lg" type="none"/>
            </a:ln>
          </p:spPr>
        </p:cxnSp>
      </p:grpSp>
      <p:grpSp>
        <p:nvGrpSpPr>
          <p:cNvPr id="48" name="Shape 48"/>
          <p:cNvGrpSpPr/>
          <p:nvPr/>
        </p:nvGrpSpPr>
        <p:grpSpPr>
          <a:xfrm>
            <a:off y="1690649" x="924327"/>
            <a:ext cy="521122" cx="747777"/>
            <a:chOff y="1385262" x="819239"/>
            <a:chExt cy="627631" cx="900611"/>
          </a:xfrm>
        </p:grpSpPr>
        <p:cxnSp>
          <p:nvCxnSpPr>
            <p:cNvPr id="49" name="Shape 49"/>
            <p:cNvCxnSpPr/>
            <p:nvPr/>
          </p:nvCxnSpPr>
          <p:spPr>
            <a:xfrm flipH="1">
              <a:off y="1385262" x="1011851"/>
              <a:ext cy="624599" cx="708000"/>
            </a:xfrm>
            <a:prstGeom prst="straightConnector1">
              <a:avLst/>
            </a:prstGeom>
            <a:noFill/>
            <a:ln w="228600" cap="flat">
              <a:solidFill>
                <a:srgbClr val="CC4125"/>
              </a:solidFill>
              <a:prstDash val="solid"/>
              <a:round/>
              <a:headEnd w="lg" len="lg" type="none"/>
              <a:tailEnd w="lg" len="lg" type="none"/>
            </a:ln>
          </p:spPr>
        </p:cxnSp>
        <p:cxnSp>
          <p:nvCxnSpPr>
            <p:cNvPr id="50" name="Shape 50"/>
            <p:cNvCxnSpPr/>
            <p:nvPr/>
          </p:nvCxnSpPr>
          <p:spPr>
            <a:xfrm>
              <a:off y="1648394" x="819239"/>
              <a:ext cy="364500" cx="385199"/>
            </a:xfrm>
            <a:prstGeom prst="straightConnector1">
              <a:avLst/>
            </a:prstGeom>
            <a:noFill/>
            <a:ln w="228600" cap="flat">
              <a:solidFill>
                <a:srgbClr val="CC4125"/>
              </a:solidFill>
              <a:prstDash val="solid"/>
              <a:round/>
              <a:headEnd w="lg" len="lg" type="none"/>
              <a:tailEnd w="lg" len="lg" type="none"/>
            </a:ln>
          </p:spPr>
        </p:cxnSp>
      </p:gr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4" name="Shape 54"/>
        <p:cNvGrpSpPr/>
        <p:nvPr/>
      </p:nvGrpSpPr>
      <p:grpSpPr>
        <a:xfrm>
          <a:off y="0" x="0"/>
          <a:ext cy="0" cx="0"/>
          <a:chOff y="0" x="0"/>
          <a:chExt cy="0" cx="0"/>
        </a:xfrm>
      </p:grpSpPr>
      <p:sp>
        <p:nvSpPr>
          <p:cNvPr id="55" name="Shape 55"/>
          <p:cNvSpPr txBox="1"/>
          <p:nvPr>
            <p:ph type="title"/>
          </p:nvPr>
        </p:nvSpPr>
        <p:spPr>
          <a:xfrm>
            <a:off y="205978" x="457200"/>
            <a:ext cy="857400" cx="8229600"/>
          </a:xfrm>
          <a:prstGeom prst="rect">
            <a:avLst/>
          </a:prstGeom>
        </p:spPr>
        <p:txBody>
          <a:bodyPr bIns="91425" rIns="91425" lIns="91425" tIns="91425" anchor="b" anchorCtr="0">
            <a:noAutofit/>
          </a:bodyPr>
          <a:lstStyle/>
          <a:p>
            <a:pPr rtl="0" lvl="0">
              <a:spcBef>
                <a:spcPts val="0"/>
              </a:spcBef>
              <a:buNone/>
            </a:pPr>
            <a:r>
              <a:rPr sz="4800" lang="en">
                <a:solidFill>
                  <a:srgbClr val="CC4125"/>
                </a:solidFill>
                <a:latin typeface="Open Sans"/>
                <a:ea typeface="Open Sans"/>
                <a:cs typeface="Open Sans"/>
                <a:sym typeface="Open Sans"/>
              </a:rPr>
              <a:t>PROCESS </a:t>
            </a:r>
            <a:r>
              <a:rPr b="0" sz="3000" lang="en" i="1">
                <a:solidFill>
                  <a:srgbClr val="CC4125"/>
                </a:solidFill>
                <a:latin typeface="Open Sans"/>
                <a:ea typeface="Open Sans"/>
                <a:cs typeface="Open Sans"/>
                <a:sym typeface="Open Sans"/>
              </a:rPr>
              <a:t>(mobile portion) </a:t>
            </a:r>
          </a:p>
        </p:txBody>
      </p:sp>
      <p:pic>
        <p:nvPicPr>
          <p:cNvPr id="56" name="Shape 56"/>
          <p:cNvPicPr preferRelativeResize="0"/>
          <p:nvPr/>
        </p:nvPicPr>
        <p:blipFill>
          <a:blip r:embed="rId3">
            <a:alphaModFix/>
          </a:blip>
          <a:stretch>
            <a:fillRect/>
          </a:stretch>
        </p:blipFill>
        <p:spPr>
          <a:xfrm>
            <a:off y="1438182" x="9447000"/>
            <a:ext cy="2869835" cx="9144004"/>
          </a:xfrm>
          <a:prstGeom prst="rect">
            <a:avLst/>
          </a:prstGeom>
          <a:noFill/>
          <a:ln>
            <a:noFill/>
          </a:ln>
        </p:spPr>
      </p:pic>
      <p:pic>
        <p:nvPicPr>
          <p:cNvPr id="57" name="Shape 57"/>
          <p:cNvPicPr preferRelativeResize="0"/>
          <p:nvPr/>
        </p:nvPicPr>
        <p:blipFill>
          <a:blip r:embed="rId4">
            <a:alphaModFix/>
          </a:blip>
          <a:stretch>
            <a:fillRect/>
          </a:stretch>
        </p:blipFill>
        <p:spPr>
          <a:xfrm>
            <a:off y="1182700" x="1621160"/>
            <a:ext cy="3579800" cx="6384624"/>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1" name="Shape 61"/>
        <p:cNvGrpSpPr/>
        <p:nvPr/>
      </p:nvGrpSpPr>
      <p:grpSpPr>
        <a:xfrm>
          <a:off y="0" x="0"/>
          <a:ext cy="0" cx="0"/>
          <a:chOff y="0" x="0"/>
          <a:chExt cy="0" cx="0"/>
        </a:xfrm>
      </p:grpSpPr>
      <p:sp>
        <p:nvSpPr>
          <p:cNvPr id="62" name="Shape 62"/>
          <p:cNvSpPr/>
          <p:nvPr/>
        </p:nvSpPr>
        <p:spPr>
          <a:xfrm>
            <a:off y="0" x="-12925"/>
            <a:ext cy="5143499" cx="9144000"/>
          </a:xfrm>
          <a:prstGeom prst="rect">
            <a:avLst/>
          </a:prstGeom>
          <a:solidFill>
            <a:srgbClr val="FFFFFF"/>
          </a:solidFill>
          <a:ln w="19050" cap="flat">
            <a:solidFill>
              <a:schemeClr val="dk2"/>
            </a:solidFill>
            <a:prstDash val="solid"/>
            <a:round/>
            <a:headEnd w="med" len="med" type="none"/>
            <a:tailEnd w="med" len="med" type="none"/>
          </a:ln>
        </p:spPr>
        <p:txBody>
          <a:bodyPr bIns="91425" rIns="91425" lIns="91425" tIns="91425" anchor="ctr" anchorCtr="0">
            <a:noAutofit/>
          </a:bodyPr>
          <a:lstStyle/>
          <a:p>
            <a:pPr>
              <a:spcBef>
                <a:spcPts val="0"/>
              </a:spcBef>
              <a:buNone/>
            </a:pPr>
            <a:r>
              <a:t/>
            </a:r>
            <a:endParaRPr/>
          </a:p>
        </p:txBody>
      </p:sp>
      <p:pic>
        <p:nvPicPr>
          <p:cNvPr id="63" name="Shape 63"/>
          <p:cNvPicPr preferRelativeResize="0"/>
          <p:nvPr/>
        </p:nvPicPr>
        <p:blipFill rotWithShape="1">
          <a:blip r:embed="rId3">
            <a:alphaModFix/>
          </a:blip>
          <a:srcRect t="0" b="23011" r="1777" l="0"/>
          <a:stretch/>
        </p:blipFill>
        <p:spPr>
          <a:xfrm>
            <a:off y="435600" x="438175"/>
            <a:ext cy="3819924" cx="7788074"/>
          </a:xfrm>
          <a:prstGeom prst="rect">
            <a:avLst/>
          </a:prstGeom>
          <a:noFill/>
          <a:ln>
            <a:noFill/>
          </a:ln>
        </p:spPr>
      </p:pic>
      <p:sp>
        <p:nvSpPr>
          <p:cNvPr id="64" name="Shape 64"/>
          <p:cNvSpPr txBox="1"/>
          <p:nvPr>
            <p:ph type="title"/>
          </p:nvPr>
        </p:nvSpPr>
        <p:spPr>
          <a:xfrm>
            <a:off y="205978" x="457200"/>
            <a:ext cy="857400" cx="8229600"/>
          </a:xfrm>
          <a:prstGeom prst="rect">
            <a:avLst/>
          </a:prstGeom>
        </p:spPr>
        <p:txBody>
          <a:bodyPr bIns="91425" rIns="91425" lIns="91425" tIns="91425" anchor="b" anchorCtr="0">
            <a:noAutofit/>
          </a:bodyPr>
          <a:lstStyle/>
          <a:p>
            <a:pPr lvl="0">
              <a:spcBef>
                <a:spcPts val="0"/>
              </a:spcBef>
              <a:buNone/>
            </a:pPr>
            <a:r>
              <a:rPr sz="4800" lang="en">
                <a:solidFill>
                  <a:srgbClr val="CC4125"/>
                </a:solidFill>
                <a:latin typeface="Open Sans"/>
                <a:ea typeface="Open Sans"/>
                <a:cs typeface="Open Sans"/>
                <a:sym typeface="Open Sans"/>
              </a:rPr>
              <a:t>PROCESS </a:t>
            </a:r>
            <a:r>
              <a:rPr b="0" sz="3000" lang="en" i="1">
                <a:solidFill>
                  <a:srgbClr val="CC4125"/>
                </a:solidFill>
                <a:latin typeface="Open Sans"/>
                <a:ea typeface="Open Sans"/>
                <a:cs typeface="Open Sans"/>
                <a:sym typeface="Open Sans"/>
              </a:rPr>
              <a:t>(device portion) </a:t>
            </a:r>
          </a:p>
        </p:txBody>
      </p:sp>
      <p:sp>
        <p:nvSpPr>
          <p:cNvPr id="65" name="Shape 65"/>
          <p:cNvSpPr txBox="1"/>
          <p:nvPr>
            <p:ph idx="1" type="body"/>
          </p:nvPr>
        </p:nvSpPr>
        <p:spPr>
          <a:xfrm>
            <a:off y="3978675" x="457200"/>
            <a:ext cy="3725699" cx="3044999"/>
          </a:xfrm>
          <a:prstGeom prst="rect">
            <a:avLst/>
          </a:prstGeom>
        </p:spPr>
        <p:txBody>
          <a:bodyPr bIns="91425" rIns="91425" lIns="91425" tIns="91425" anchor="t" anchorCtr="0">
            <a:noAutofit/>
          </a:bodyPr>
          <a:lstStyle/>
          <a:p>
            <a:pPr rtl="0" lvl="0">
              <a:lnSpc>
                <a:spcPct val="115000"/>
              </a:lnSpc>
              <a:spcBef>
                <a:spcPts val="0"/>
              </a:spcBef>
              <a:buNone/>
            </a:pPr>
            <a:r>
              <a:rPr b="1" sz="1400" lang="en">
                <a:latin typeface="Open Sans"/>
                <a:ea typeface="Open Sans"/>
                <a:cs typeface="Open Sans"/>
                <a:sym typeface="Open Sans"/>
              </a:rPr>
              <a:t>SYS_OUT: </a:t>
            </a:r>
          </a:p>
          <a:p>
            <a:pPr rtl="0" lvl="0">
              <a:lnSpc>
                <a:spcPct val="115000"/>
              </a:lnSpc>
              <a:spcBef>
                <a:spcPts val="0"/>
              </a:spcBef>
              <a:buNone/>
            </a:pPr>
            <a:r>
              <a:rPr sz="1400" lang="en">
                <a:latin typeface="Open Sans"/>
                <a:ea typeface="Open Sans"/>
                <a:cs typeface="Open Sans"/>
                <a:sym typeface="Open Sans"/>
              </a:rPr>
              <a:t>WHILE dose time: lid emits ambient notice.</a:t>
            </a:r>
          </a:p>
        </p:txBody>
      </p:sp>
      <p:sp>
        <p:nvSpPr>
          <p:cNvPr id="66" name="Shape 66"/>
          <p:cNvSpPr txBox="1"/>
          <p:nvPr>
            <p:ph idx="2" type="body"/>
          </p:nvPr>
        </p:nvSpPr>
        <p:spPr>
          <a:xfrm>
            <a:off y="3978675" x="3830207"/>
            <a:ext cy="3725699" cx="3044999"/>
          </a:xfrm>
          <a:prstGeom prst="rect">
            <a:avLst/>
          </a:prstGeom>
        </p:spPr>
        <p:txBody>
          <a:bodyPr bIns="91425" rIns="91425" lIns="91425" tIns="91425" anchor="t" anchorCtr="0">
            <a:noAutofit/>
          </a:bodyPr>
          <a:lstStyle/>
          <a:p>
            <a:pPr rtl="0" lvl="0">
              <a:lnSpc>
                <a:spcPct val="115000"/>
              </a:lnSpc>
              <a:spcBef>
                <a:spcPts val="0"/>
              </a:spcBef>
              <a:buNone/>
            </a:pPr>
            <a:r>
              <a:rPr b="1" sz="1400" lang="en">
                <a:latin typeface="Open Sans"/>
                <a:ea typeface="Open Sans"/>
                <a:cs typeface="Open Sans"/>
                <a:sym typeface="Open Sans"/>
              </a:rPr>
              <a:t>USER_ACT: </a:t>
            </a:r>
            <a:br>
              <a:rPr b="1" sz="1400" lang="en">
                <a:latin typeface="Open Sans"/>
                <a:ea typeface="Open Sans"/>
                <a:cs typeface="Open Sans"/>
                <a:sym typeface="Open Sans"/>
              </a:rPr>
            </a:br>
            <a:r>
              <a:rPr sz="1400" lang="en">
                <a:latin typeface="Open Sans"/>
                <a:ea typeface="Open Sans"/>
                <a:cs typeface="Open Sans"/>
                <a:sym typeface="Open Sans"/>
              </a:rPr>
              <a:t>Unscrew vessel</a:t>
            </a:r>
          </a:p>
          <a:p>
            <a:pPr rtl="0" lvl="0">
              <a:lnSpc>
                <a:spcPct val="115000"/>
              </a:lnSpc>
              <a:spcBef>
                <a:spcPts val="0"/>
              </a:spcBef>
              <a:buNone/>
            </a:pPr>
            <a:r>
              <a:rPr b="1" sz="1400" lang="en">
                <a:latin typeface="Open Sans"/>
                <a:ea typeface="Open Sans"/>
                <a:cs typeface="Open Sans"/>
                <a:sym typeface="Open Sans"/>
              </a:rPr>
              <a:t>SYS_IN:</a:t>
            </a:r>
          </a:p>
          <a:p>
            <a:pPr rtl="0" lvl="0">
              <a:lnSpc>
                <a:spcPct val="115000"/>
              </a:lnSpc>
              <a:spcBef>
                <a:spcPts val="0"/>
              </a:spcBef>
              <a:buNone/>
            </a:pPr>
            <a:r>
              <a:t/>
            </a:r>
            <a:endParaRPr b="1" sz="1400">
              <a:latin typeface="Open Sans"/>
              <a:ea typeface="Open Sans"/>
              <a:cs typeface="Open Sans"/>
              <a:sym typeface="Open Sans"/>
            </a:endParaRPr>
          </a:p>
        </p:txBody>
      </p:sp>
      <p:sp>
        <p:nvSpPr>
          <p:cNvPr id="67" name="Shape 67"/>
          <p:cNvSpPr txBox="1"/>
          <p:nvPr>
            <p:ph idx="3" type="body"/>
          </p:nvPr>
        </p:nvSpPr>
        <p:spPr>
          <a:xfrm>
            <a:off y="3978675" x="5910875"/>
            <a:ext cy="3725699" cx="3044999"/>
          </a:xfrm>
          <a:prstGeom prst="rect">
            <a:avLst/>
          </a:prstGeom>
        </p:spPr>
        <p:txBody>
          <a:bodyPr bIns="91425" rIns="91425" lIns="91425" tIns="91425" anchor="t" anchorCtr="0">
            <a:noAutofit/>
          </a:bodyPr>
          <a:lstStyle/>
          <a:p>
            <a:pPr rtl="0" lvl="0">
              <a:lnSpc>
                <a:spcPct val="115000"/>
              </a:lnSpc>
              <a:spcBef>
                <a:spcPts val="0"/>
              </a:spcBef>
              <a:buNone/>
            </a:pPr>
            <a:r>
              <a:rPr b="1" sz="1400" lang="en">
                <a:latin typeface="Open Sans"/>
                <a:ea typeface="Open Sans"/>
                <a:cs typeface="Open Sans"/>
                <a:sym typeface="Open Sans"/>
              </a:rPr>
              <a:t>USER_ACT: </a:t>
            </a:r>
            <a:br>
              <a:rPr b="1" sz="1400" lang="en">
                <a:latin typeface="Open Sans"/>
                <a:ea typeface="Open Sans"/>
                <a:cs typeface="Open Sans"/>
                <a:sym typeface="Open Sans"/>
              </a:rPr>
            </a:br>
            <a:r>
              <a:rPr sz="1400" lang="en">
                <a:latin typeface="Open Sans"/>
                <a:ea typeface="Open Sans"/>
                <a:cs typeface="Open Sans"/>
                <a:sym typeface="Open Sans"/>
              </a:rPr>
              <a:t>Remove top.</a:t>
            </a:r>
          </a:p>
          <a:p>
            <a:pPr rtl="0" lvl="0">
              <a:lnSpc>
                <a:spcPct val="115000"/>
              </a:lnSpc>
              <a:spcBef>
                <a:spcPts val="0"/>
              </a:spcBef>
              <a:buNone/>
            </a:pPr>
            <a:r>
              <a:rPr b="1" sz="1400" lang="en">
                <a:latin typeface="Open Sans"/>
                <a:ea typeface="Open Sans"/>
                <a:cs typeface="Open Sans"/>
                <a:sym typeface="Open Sans"/>
              </a:rPr>
              <a:t>SYS_IN:</a:t>
            </a:r>
          </a:p>
          <a:p>
            <a:pPr rtl="0" lvl="0">
              <a:lnSpc>
                <a:spcPct val="115000"/>
              </a:lnSpc>
              <a:spcBef>
                <a:spcPts val="0"/>
              </a:spcBef>
              <a:buNone/>
            </a:pPr>
            <a:r>
              <a:rPr sz="1400" lang="en">
                <a:latin typeface="Open Sans"/>
                <a:ea typeface="Open Sans"/>
                <a:cs typeface="Open Sans"/>
                <a:sym typeface="Open Sans"/>
              </a:rPr>
              <a:t>Sensor reads motion</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1" name="Shape 71"/>
        <p:cNvGrpSpPr/>
        <p:nvPr/>
      </p:nvGrpSpPr>
      <p:grpSpPr>
        <a:xfrm>
          <a:off y="0" x="0"/>
          <a:ext cy="0" cx="0"/>
          <a:chOff y="0" x="0"/>
          <a:chExt cy="0" cx="0"/>
        </a:xfrm>
      </p:grpSpPr>
      <p:sp>
        <p:nvSpPr>
          <p:cNvPr id="72" name="Shape 72"/>
          <p:cNvSpPr/>
          <p:nvPr/>
        </p:nvSpPr>
        <p:spPr>
          <a:xfrm>
            <a:off y="0" x="-12925"/>
            <a:ext cy="5143499" cx="9144000"/>
          </a:xfrm>
          <a:prstGeom prst="rect">
            <a:avLst/>
          </a:prstGeom>
          <a:solidFill>
            <a:srgbClr val="FFFFFF"/>
          </a:solidFill>
          <a:ln w="19050" cap="flat">
            <a:solidFill>
              <a:schemeClr val="dk2"/>
            </a:solidFill>
            <a:prstDash val="solid"/>
            <a:round/>
            <a:headEnd w="med" len="med" type="none"/>
            <a:tailEnd w="med" len="med" type="none"/>
          </a:ln>
        </p:spPr>
        <p:txBody>
          <a:bodyPr bIns="91425" rIns="91425" lIns="91425" tIns="91425" anchor="ctr" anchorCtr="0">
            <a:noAutofit/>
          </a:bodyPr>
          <a:lstStyle/>
          <a:p>
            <a:pPr>
              <a:spcBef>
                <a:spcPts val="0"/>
              </a:spcBef>
              <a:buNone/>
            </a:pPr>
            <a:r>
              <a:t/>
            </a:r>
            <a:endParaRPr/>
          </a:p>
        </p:txBody>
      </p:sp>
      <p:pic>
        <p:nvPicPr>
          <p:cNvPr id="73" name="Shape 73"/>
          <p:cNvPicPr preferRelativeResize="0"/>
          <p:nvPr/>
        </p:nvPicPr>
        <p:blipFill>
          <a:blip r:embed="rId3">
            <a:alphaModFix/>
          </a:blip>
          <a:stretch>
            <a:fillRect/>
          </a:stretch>
        </p:blipFill>
        <p:spPr>
          <a:xfrm>
            <a:off y="611774" x="803456"/>
            <a:ext cy="5143500" cx="7743861"/>
          </a:xfrm>
          <a:prstGeom prst="rect">
            <a:avLst/>
          </a:prstGeom>
          <a:noFill/>
          <a:ln>
            <a:noFill/>
          </a:ln>
        </p:spPr>
      </p:pic>
      <p:sp>
        <p:nvSpPr>
          <p:cNvPr id="74" name="Shape 74"/>
          <p:cNvSpPr txBox="1"/>
          <p:nvPr>
            <p:ph type="title"/>
          </p:nvPr>
        </p:nvSpPr>
        <p:spPr>
          <a:xfrm>
            <a:off y="205978" x="457200"/>
            <a:ext cy="857400" cx="8229600"/>
          </a:xfrm>
          <a:prstGeom prst="rect">
            <a:avLst/>
          </a:prstGeom>
        </p:spPr>
        <p:txBody>
          <a:bodyPr bIns="91425" rIns="91425" lIns="91425" tIns="91425" anchor="b" anchorCtr="0">
            <a:noAutofit/>
          </a:bodyPr>
          <a:lstStyle/>
          <a:p>
            <a:pPr lvl="0">
              <a:spcBef>
                <a:spcPts val="0"/>
              </a:spcBef>
              <a:buNone/>
            </a:pPr>
            <a:r>
              <a:rPr sz="4800" lang="en">
                <a:solidFill>
                  <a:srgbClr val="CC4125"/>
                </a:solidFill>
                <a:latin typeface="Open Sans"/>
                <a:ea typeface="Open Sans"/>
                <a:cs typeface="Open Sans"/>
                <a:sym typeface="Open Sans"/>
              </a:rPr>
              <a:t>PROCESS </a:t>
            </a:r>
            <a:r>
              <a:rPr b="0" sz="3000" lang="en" i="1">
                <a:solidFill>
                  <a:srgbClr val="CC4125"/>
                </a:solidFill>
                <a:latin typeface="Open Sans"/>
                <a:ea typeface="Open Sans"/>
                <a:cs typeface="Open Sans"/>
                <a:sym typeface="Open Sans"/>
              </a:rPr>
              <a:t>(device portion) </a:t>
            </a:r>
          </a:p>
        </p:txBody>
      </p:sp>
      <p:sp>
        <p:nvSpPr>
          <p:cNvPr id="75" name="Shape 75"/>
          <p:cNvSpPr txBox="1"/>
          <p:nvPr>
            <p:ph idx="1" type="body"/>
          </p:nvPr>
        </p:nvSpPr>
        <p:spPr>
          <a:xfrm>
            <a:off y="4214480" x="589840"/>
            <a:ext cy="3725699" cx="3044999"/>
          </a:xfrm>
          <a:prstGeom prst="rect">
            <a:avLst/>
          </a:prstGeom>
        </p:spPr>
        <p:txBody>
          <a:bodyPr bIns="91425" rIns="91425" lIns="91425" tIns="91425" anchor="t" anchorCtr="0">
            <a:noAutofit/>
          </a:bodyPr>
          <a:lstStyle/>
          <a:p>
            <a:pPr rtl="0" lvl="0">
              <a:lnSpc>
                <a:spcPct val="115000"/>
              </a:lnSpc>
              <a:spcBef>
                <a:spcPts val="0"/>
              </a:spcBef>
              <a:buNone/>
            </a:pPr>
            <a:r>
              <a:rPr b="1" sz="1400" lang="en">
                <a:latin typeface="Open Sans"/>
                <a:ea typeface="Open Sans"/>
                <a:cs typeface="Open Sans"/>
                <a:sym typeface="Open Sans"/>
              </a:rPr>
              <a:t>SYS_IN: </a:t>
            </a:r>
          </a:p>
          <a:p>
            <a:pPr rtl="0" lvl="0">
              <a:lnSpc>
                <a:spcPct val="115000"/>
              </a:lnSpc>
              <a:spcBef>
                <a:spcPts val="0"/>
              </a:spcBef>
              <a:buNone/>
            </a:pPr>
            <a:r>
              <a:rPr sz="1400" lang="en">
                <a:latin typeface="Open Sans"/>
                <a:ea typeface="Open Sans"/>
                <a:cs typeface="Open Sans"/>
                <a:sym typeface="Open Sans"/>
              </a:rPr>
              <a:t>IF position == True:</a:t>
            </a:r>
          </a:p>
        </p:txBody>
      </p:sp>
      <p:sp>
        <p:nvSpPr>
          <p:cNvPr id="76" name="Shape 76"/>
          <p:cNvSpPr txBox="1"/>
          <p:nvPr>
            <p:ph idx="2" type="body"/>
          </p:nvPr>
        </p:nvSpPr>
        <p:spPr>
          <a:xfrm>
            <a:off y="4214480" x="2848740"/>
            <a:ext cy="3878100" cx="3044999"/>
          </a:xfrm>
          <a:prstGeom prst="rect">
            <a:avLst/>
          </a:prstGeom>
        </p:spPr>
        <p:txBody>
          <a:bodyPr bIns="91425" rIns="91425" lIns="91425" tIns="91425" anchor="t" anchorCtr="0">
            <a:noAutofit/>
          </a:bodyPr>
          <a:lstStyle/>
          <a:p>
            <a:pPr rtl="0" lvl="0">
              <a:lnSpc>
                <a:spcPct val="115000"/>
              </a:lnSpc>
              <a:spcBef>
                <a:spcPts val="0"/>
              </a:spcBef>
              <a:buNone/>
            </a:pPr>
            <a:r>
              <a:rPr b="1" sz="1400" lang="en">
                <a:latin typeface="Open Sans"/>
                <a:ea typeface="Open Sans"/>
                <a:cs typeface="Open Sans"/>
                <a:sym typeface="Open Sans"/>
              </a:rPr>
              <a:t>SYS_IN: </a:t>
            </a:r>
          </a:p>
          <a:p>
            <a:pPr rtl="0" lvl="0">
              <a:lnSpc>
                <a:spcPct val="115000"/>
              </a:lnSpc>
              <a:spcBef>
                <a:spcPts val="0"/>
              </a:spcBef>
              <a:buNone/>
            </a:pPr>
            <a:r>
              <a:rPr sz="1400" lang="en">
                <a:latin typeface="Open Sans"/>
                <a:ea typeface="Open Sans"/>
                <a:cs typeface="Open Sans"/>
                <a:sym typeface="Open Sans"/>
              </a:rPr>
              <a:t>IF sensor == True</a:t>
            </a:r>
          </a:p>
        </p:txBody>
      </p:sp>
      <p:sp>
        <p:nvSpPr>
          <p:cNvPr id="77" name="Shape 77"/>
          <p:cNvSpPr txBox="1"/>
          <p:nvPr>
            <p:ph idx="3" type="body"/>
          </p:nvPr>
        </p:nvSpPr>
        <p:spPr>
          <a:xfrm>
            <a:off y="4214480" x="5634965"/>
            <a:ext cy="3878100" cx="3044999"/>
          </a:xfrm>
          <a:prstGeom prst="rect">
            <a:avLst/>
          </a:prstGeom>
        </p:spPr>
        <p:txBody>
          <a:bodyPr bIns="91425" rIns="91425" lIns="91425" tIns="91425" anchor="t" anchorCtr="0">
            <a:noAutofit/>
          </a:bodyPr>
          <a:lstStyle/>
          <a:p>
            <a:pPr rtl="0" lvl="0">
              <a:lnSpc>
                <a:spcPct val="115000"/>
              </a:lnSpc>
              <a:spcBef>
                <a:spcPts val="0"/>
              </a:spcBef>
              <a:buNone/>
            </a:pPr>
            <a:r>
              <a:rPr b="1" sz="1400" lang="en">
                <a:latin typeface="Open Sans"/>
                <a:ea typeface="Open Sans"/>
                <a:cs typeface="Open Sans"/>
                <a:sym typeface="Open Sans"/>
              </a:rPr>
              <a:t>SYS_IN: </a:t>
            </a:r>
          </a:p>
          <a:p>
            <a:pPr rtl="0" lvl="0">
              <a:lnSpc>
                <a:spcPct val="115000"/>
              </a:lnSpc>
              <a:spcBef>
                <a:spcPts val="0"/>
              </a:spcBef>
              <a:buNone/>
            </a:pPr>
            <a:r>
              <a:rPr sz="1400" lang="en">
                <a:latin typeface="Open Sans"/>
                <a:ea typeface="Open Sans"/>
                <a:cs typeface="Open Sans"/>
                <a:sym typeface="Open Sans"/>
              </a:rPr>
              <a:t>IF sensor == True</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1" name="Shape 81"/>
        <p:cNvGrpSpPr/>
        <p:nvPr/>
      </p:nvGrpSpPr>
      <p:grpSpPr>
        <a:xfrm>
          <a:off y="0" x="0"/>
          <a:ext cy="0" cx="0"/>
          <a:chOff y="0" x="0"/>
          <a:chExt cy="0" cx="0"/>
        </a:xfrm>
      </p:grpSpPr>
      <p:sp>
        <p:nvSpPr>
          <p:cNvPr id="82" name="Shape 82"/>
          <p:cNvSpPr txBox="1"/>
          <p:nvPr>
            <p:ph type="title"/>
          </p:nvPr>
        </p:nvSpPr>
        <p:spPr>
          <a:xfrm>
            <a:off y="205978" x="457200"/>
            <a:ext cy="857400" cx="8229600"/>
          </a:xfrm>
          <a:prstGeom prst="rect">
            <a:avLst/>
          </a:prstGeom>
        </p:spPr>
        <p:txBody>
          <a:bodyPr bIns="91425" rIns="91425" lIns="91425" tIns="91425" anchor="b" anchorCtr="0">
            <a:noAutofit/>
          </a:bodyPr>
          <a:lstStyle/>
          <a:p>
            <a:pPr rtl="0" lvl="0">
              <a:spcBef>
                <a:spcPts val="0"/>
              </a:spcBef>
              <a:buNone/>
            </a:pPr>
            <a:r>
              <a:rPr sz="4800" lang="en">
                <a:solidFill>
                  <a:srgbClr val="CC4125"/>
                </a:solidFill>
                <a:latin typeface="Open Sans"/>
                <a:ea typeface="Open Sans"/>
                <a:cs typeface="Open Sans"/>
                <a:sym typeface="Open Sans"/>
              </a:rPr>
              <a:t>HARDWARE</a:t>
            </a:r>
          </a:p>
        </p:txBody>
      </p:sp>
      <p:sp>
        <p:nvSpPr>
          <p:cNvPr id="83" name="Shape 83"/>
          <p:cNvSpPr txBox="1"/>
          <p:nvPr>
            <p:ph idx="1" type="body"/>
          </p:nvPr>
        </p:nvSpPr>
        <p:spPr>
          <a:xfrm>
            <a:off y="3861316" x="457196"/>
            <a:ext cy="3894299" cx="8753999"/>
          </a:xfrm>
          <a:prstGeom prst="rect">
            <a:avLst/>
          </a:prstGeom>
        </p:spPr>
        <p:txBody>
          <a:bodyPr bIns="91425" rIns="91425" lIns="91425" tIns="91425" anchor="t" anchorCtr="0">
            <a:noAutofit/>
          </a:bodyPr>
          <a:lstStyle/>
          <a:p>
            <a:pPr rtl="0" lvl="0">
              <a:lnSpc>
                <a:spcPct val="115000"/>
              </a:lnSpc>
              <a:spcBef>
                <a:spcPts val="0"/>
              </a:spcBef>
              <a:buNone/>
            </a:pPr>
            <a:r>
              <a:rPr sz="2100" lang="en">
                <a:latin typeface="Open Sans"/>
                <a:ea typeface="Open Sans"/>
                <a:cs typeface="Open Sans"/>
                <a:sym typeface="Open Sans"/>
              </a:rPr>
              <a:t>Using Arduino and sensors, to measure a series of actions, we are approximating whether or not a user has taken his meds.</a:t>
            </a:r>
          </a:p>
          <a:p>
            <a:pPr rtl="0" lvl="0">
              <a:lnSpc>
                <a:spcPct val="115000"/>
              </a:lnSpc>
              <a:spcBef>
                <a:spcPts val="0"/>
              </a:spcBef>
              <a:buNone/>
            </a:pPr>
            <a:r>
              <a:t/>
            </a:r>
            <a:endParaRPr sz="2100">
              <a:latin typeface="Open Sans"/>
              <a:ea typeface="Open Sans"/>
              <a:cs typeface="Open Sans"/>
              <a:sym typeface="Open Sans"/>
            </a:endParaRPr>
          </a:p>
          <a:p>
            <a:pPr rtl="0" lvl="0">
              <a:spcBef>
                <a:spcPts val="0"/>
              </a:spcBef>
              <a:buNone/>
            </a:pPr>
            <a:r>
              <a:t/>
            </a:r>
            <a:endParaRPr sz="2100">
              <a:latin typeface="Open Sans"/>
              <a:ea typeface="Open Sans"/>
              <a:cs typeface="Open Sans"/>
              <a:sym typeface="Open Sans"/>
            </a:endParaRPr>
          </a:p>
        </p:txBody>
      </p:sp>
      <p:pic>
        <p:nvPicPr>
          <p:cNvPr id="84" name="Shape 84"/>
          <p:cNvPicPr preferRelativeResize="0"/>
          <p:nvPr/>
        </p:nvPicPr>
        <p:blipFill>
          <a:blip r:embed="rId3">
            <a:alphaModFix/>
          </a:blip>
          <a:stretch>
            <a:fillRect/>
          </a:stretch>
        </p:blipFill>
        <p:spPr>
          <a:xfrm>
            <a:off y="117875" x="3051070"/>
            <a:ext cy="3610799" cx="3433050"/>
          </a:xfrm>
          <a:prstGeom prst="rect">
            <a:avLst/>
          </a:prstGeom>
          <a:noFill/>
          <a:ln>
            <a:noFill/>
          </a:ln>
        </p:spPr>
      </p:pic>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8" name="Shape 88"/>
        <p:cNvGrpSpPr/>
        <p:nvPr/>
      </p:nvGrpSpPr>
      <p:grpSpPr>
        <a:xfrm>
          <a:off y="0" x="0"/>
          <a:ext cy="0" cx="0"/>
          <a:chOff y="0" x="0"/>
          <a:chExt cy="0" cx="0"/>
        </a:xfrm>
      </p:grpSpPr>
      <p:sp>
        <p:nvSpPr>
          <p:cNvPr id="89" name="Shape 89"/>
          <p:cNvSpPr txBox="1"/>
          <p:nvPr>
            <p:ph type="title"/>
          </p:nvPr>
        </p:nvSpPr>
        <p:spPr>
          <a:xfrm>
            <a:off y="205978" x="394792"/>
            <a:ext cy="857400" cx="8229600"/>
          </a:xfrm>
          <a:prstGeom prst="rect">
            <a:avLst/>
          </a:prstGeom>
        </p:spPr>
        <p:txBody>
          <a:bodyPr bIns="91425" rIns="91425" lIns="91425" tIns="91425" anchor="b" anchorCtr="0">
            <a:noAutofit/>
          </a:bodyPr>
          <a:lstStyle/>
          <a:p>
            <a:pPr rtl="0" lvl="0">
              <a:spcBef>
                <a:spcPts val="0"/>
              </a:spcBef>
              <a:buNone/>
            </a:pPr>
            <a:r>
              <a:rPr sz="4800" lang="en">
                <a:solidFill>
                  <a:srgbClr val="CC4125"/>
                </a:solidFill>
                <a:latin typeface="Open Sans"/>
                <a:ea typeface="Open Sans"/>
                <a:cs typeface="Open Sans"/>
                <a:sym typeface="Open Sans"/>
              </a:rPr>
              <a:t>SOFTWARE STACK</a:t>
            </a:r>
          </a:p>
        </p:txBody>
      </p:sp>
      <p:pic>
        <p:nvPicPr>
          <p:cNvPr id="90" name="Shape 90"/>
          <p:cNvPicPr preferRelativeResize="0"/>
          <p:nvPr/>
        </p:nvPicPr>
        <p:blipFill rotWithShape="1">
          <a:blip r:embed="rId3">
            <a:alphaModFix/>
          </a:blip>
          <a:srcRect t="18858" b="18614" r="-7952" l="30969"/>
          <a:stretch/>
        </p:blipFill>
        <p:spPr>
          <a:xfrm>
            <a:off y="0" x="6189500"/>
            <a:ext cy="2162599" cx="2762675"/>
          </a:xfrm>
          <a:prstGeom prst="rect">
            <a:avLst/>
          </a:prstGeom>
          <a:noFill/>
          <a:ln>
            <a:noFill/>
          </a:ln>
        </p:spPr>
      </p:pic>
      <p:grpSp>
        <p:nvGrpSpPr>
          <p:cNvPr id="91" name="Shape 91"/>
          <p:cNvGrpSpPr/>
          <p:nvPr/>
        </p:nvGrpSpPr>
        <p:grpSpPr>
          <a:xfrm>
            <a:off y="1240241" x="487644"/>
            <a:ext cy="2162603" cx="3999883"/>
            <a:chOff y="188775" x="378133"/>
            <a:chExt cy="2162603" cx="2391416"/>
          </a:xfrm>
        </p:grpSpPr>
        <p:sp>
          <p:nvSpPr>
            <p:cNvPr id="92" name="Shape 92"/>
            <p:cNvSpPr txBox="1"/>
            <p:nvPr/>
          </p:nvSpPr>
          <p:spPr>
            <a:xfrm>
              <a:off y="188775" x="378133"/>
              <a:ext cy="487499" cx="2027100"/>
            </a:xfrm>
            <a:prstGeom prst="rect">
              <a:avLst/>
            </a:prstGeom>
            <a:noFill/>
            <a:ln>
              <a:noFill/>
            </a:ln>
          </p:spPr>
          <p:txBody>
            <a:bodyPr bIns="91425" rIns="91425" lIns="91425" tIns="91425" anchor="t" anchorCtr="0">
              <a:noAutofit/>
            </a:bodyPr>
            <a:lstStyle/>
            <a:p>
              <a:pPr rtl="0" lvl="0">
                <a:spcBef>
                  <a:spcPts val="0"/>
                </a:spcBef>
                <a:buNone/>
              </a:pPr>
              <a:r>
                <a:rPr b="1" sz="1800" lang="en">
                  <a:latin typeface="Open Sans"/>
                  <a:ea typeface="Open Sans"/>
                  <a:cs typeface="Open Sans"/>
                  <a:sym typeface="Open Sans"/>
                </a:rPr>
                <a:t>Johnny-Five.js</a:t>
              </a:r>
            </a:p>
            <a:p>
              <a:pPr>
                <a:spcBef>
                  <a:spcPts val="0"/>
                </a:spcBef>
                <a:buNone/>
              </a:pPr>
              <a:r>
                <a:t/>
              </a:r>
              <a:endParaRPr>
                <a:latin typeface="Open Sans"/>
                <a:ea typeface="Open Sans"/>
                <a:cs typeface="Open Sans"/>
                <a:sym typeface="Open Sans"/>
              </a:endParaRPr>
            </a:p>
          </p:txBody>
        </p:sp>
        <p:sp>
          <p:nvSpPr>
            <p:cNvPr id="93" name="Shape 93"/>
            <p:cNvSpPr txBox="1"/>
            <p:nvPr/>
          </p:nvSpPr>
          <p:spPr>
            <a:xfrm>
              <a:off y="599678" x="392350"/>
              <a:ext cy="1751699" cx="2377200"/>
            </a:xfrm>
            <a:prstGeom prst="rect">
              <a:avLst/>
            </a:prstGeom>
            <a:noFill/>
            <a:ln>
              <a:noFill/>
            </a:ln>
          </p:spPr>
          <p:txBody>
            <a:bodyPr bIns="91425" rIns="91425" lIns="91425" tIns="91425" anchor="t" anchorCtr="0">
              <a:noAutofit/>
            </a:bodyPr>
            <a:lstStyle/>
            <a:p>
              <a:pPr rtl="0">
                <a:spcBef>
                  <a:spcPts val="0"/>
                </a:spcBef>
                <a:buNone/>
              </a:pPr>
              <a:r>
                <a:rPr lang="en">
                  <a:latin typeface="Open Sans"/>
                  <a:ea typeface="Open Sans"/>
                  <a:cs typeface="Open Sans"/>
                  <a:sym typeface="Open Sans"/>
                </a:rPr>
                <a:t>JS library to communicate with Arduino</a:t>
              </a:r>
            </a:p>
            <a:p>
              <a:pPr rtl="0" lvl="0">
                <a:spcBef>
                  <a:spcPts val="0"/>
                </a:spcBef>
                <a:buClr>
                  <a:schemeClr val="dk1"/>
                </a:buClr>
                <a:buSzPct val="137500"/>
                <a:buFont typeface="Arial"/>
                <a:buNone/>
              </a:pPr>
              <a:r>
                <a:rPr sz="800" lang="en">
                  <a:solidFill>
                    <a:schemeClr val="dk1"/>
                  </a:solidFill>
                  <a:latin typeface="Open Sans"/>
                  <a:ea typeface="Open Sans"/>
                  <a:cs typeface="Open Sans"/>
                  <a:sym typeface="Open Sans"/>
                </a:rPr>
                <a:t>https://github.com/rwaldron/johnny-five</a:t>
              </a:r>
            </a:p>
            <a:p>
              <a:pPr>
                <a:spcBef>
                  <a:spcPts val="0"/>
                </a:spcBef>
                <a:buNone/>
              </a:pPr>
              <a:r>
                <a:t/>
              </a:r>
              <a:endParaRPr>
                <a:latin typeface="Open Sans"/>
                <a:ea typeface="Open Sans"/>
                <a:cs typeface="Open Sans"/>
                <a:sym typeface="Open Sans"/>
              </a:endParaRPr>
            </a:p>
          </p:txBody>
        </p:sp>
      </p:grpSp>
      <p:pic>
        <p:nvPicPr>
          <p:cNvPr id="94" name="Shape 94"/>
          <p:cNvPicPr preferRelativeResize="0"/>
          <p:nvPr/>
        </p:nvPicPr>
        <p:blipFill>
          <a:blip r:embed="rId4">
            <a:alphaModFix/>
          </a:blip>
          <a:stretch>
            <a:fillRect/>
          </a:stretch>
        </p:blipFill>
        <p:spPr>
          <a:xfrm>
            <a:off y="4187541" x="6111416"/>
            <a:ext cy="738382" cx="2489422"/>
          </a:xfrm>
          <a:prstGeom prst="rect">
            <a:avLst/>
          </a:prstGeom>
          <a:noFill/>
          <a:ln>
            <a:noFill/>
          </a:ln>
        </p:spPr>
      </p:pic>
      <p:grpSp>
        <p:nvGrpSpPr>
          <p:cNvPr id="95" name="Shape 95"/>
          <p:cNvGrpSpPr/>
          <p:nvPr/>
        </p:nvGrpSpPr>
        <p:grpSpPr>
          <a:xfrm>
            <a:off y="2364859" x="451329"/>
            <a:ext cy="2396344" cx="3765600"/>
            <a:chOff y="355495" x="3179175"/>
            <a:chExt cy="2396344" cx="3765600"/>
          </a:xfrm>
        </p:grpSpPr>
        <p:sp>
          <p:nvSpPr>
            <p:cNvPr id="96" name="Shape 96"/>
            <p:cNvSpPr txBox="1"/>
            <p:nvPr/>
          </p:nvSpPr>
          <p:spPr>
            <a:xfrm>
              <a:off y="749640" x="3179175"/>
              <a:ext cy="2002200" cx="3765600"/>
            </a:xfrm>
            <a:prstGeom prst="rect">
              <a:avLst/>
            </a:prstGeom>
            <a:noFill/>
            <a:ln>
              <a:noFill/>
            </a:ln>
          </p:spPr>
          <p:txBody>
            <a:bodyPr bIns="91425" rIns="91425" lIns="91425" tIns="91425" anchor="t" anchorCtr="0">
              <a:noAutofit/>
            </a:bodyPr>
            <a:lstStyle/>
            <a:p>
              <a:pPr rtl="0">
                <a:spcBef>
                  <a:spcPts val="0"/>
                </a:spcBef>
                <a:buNone/>
              </a:pPr>
              <a:r>
                <a:rPr lang="en">
                  <a:latin typeface="Open Sans"/>
                  <a:ea typeface="Open Sans"/>
                  <a:cs typeface="Open Sans"/>
                  <a:sym typeface="Open Sans"/>
                </a:rPr>
                <a:t>Handles get and post requests coming from pill bottle sensors and users, and coordinates with the DB</a:t>
              </a:r>
            </a:p>
            <a:p>
              <a:pPr>
                <a:spcBef>
                  <a:spcPts val="0"/>
                </a:spcBef>
                <a:buNone/>
              </a:pPr>
              <a:r>
                <a:t/>
              </a:r>
              <a:endParaRPr/>
            </a:p>
          </p:txBody>
        </p:sp>
        <p:sp>
          <p:nvSpPr>
            <p:cNvPr id="97" name="Shape 97"/>
            <p:cNvSpPr txBox="1"/>
            <p:nvPr/>
          </p:nvSpPr>
          <p:spPr>
            <a:xfrm>
              <a:off y="355495" x="3180966"/>
              <a:ext cy="487499" cx="2974500"/>
            </a:xfrm>
            <a:prstGeom prst="rect">
              <a:avLst/>
            </a:prstGeom>
            <a:noFill/>
            <a:ln>
              <a:noFill/>
            </a:ln>
          </p:spPr>
          <p:txBody>
            <a:bodyPr bIns="91425" rIns="91425" lIns="91425" tIns="91425" anchor="t" anchorCtr="0">
              <a:noAutofit/>
            </a:bodyPr>
            <a:lstStyle/>
            <a:p>
              <a:pPr rtl="0" lvl="0">
                <a:spcBef>
                  <a:spcPts val="0"/>
                </a:spcBef>
                <a:buNone/>
              </a:pPr>
              <a:r>
                <a:rPr b="1" sz="1800" lang="en">
                  <a:latin typeface="Open Sans"/>
                  <a:ea typeface="Open Sans"/>
                  <a:cs typeface="Open Sans"/>
                  <a:sym typeface="Open Sans"/>
                </a:rPr>
                <a:t>Express &amp; node.js</a:t>
              </a:r>
            </a:p>
            <a:p>
              <a:pPr rtl="0" lvl="0">
                <a:spcBef>
                  <a:spcPts val="0"/>
                </a:spcBef>
                <a:buNone/>
              </a:pPr>
              <a:r>
                <a:t/>
              </a:r>
              <a:endParaRPr>
                <a:latin typeface="Open Sans"/>
                <a:ea typeface="Open Sans"/>
                <a:cs typeface="Open Sans"/>
                <a:sym typeface="Open Sans"/>
              </a:endParaRPr>
            </a:p>
          </p:txBody>
        </p:sp>
      </p:grpSp>
      <p:grpSp>
        <p:nvGrpSpPr>
          <p:cNvPr id="98" name="Shape 98"/>
          <p:cNvGrpSpPr/>
          <p:nvPr/>
        </p:nvGrpSpPr>
        <p:grpSpPr>
          <a:xfrm>
            <a:off y="3802063" x="481055"/>
            <a:ext cy="4301415" cx="4697111"/>
            <a:chOff y="2750600" x="3208900"/>
            <a:chExt cy="4301415" cx="4697111"/>
          </a:xfrm>
        </p:grpSpPr>
        <p:sp>
          <p:nvSpPr>
            <p:cNvPr id="99" name="Shape 99"/>
            <p:cNvSpPr txBox="1"/>
            <p:nvPr/>
          </p:nvSpPr>
          <p:spPr>
            <a:xfrm>
              <a:off y="3165215" x="3215511"/>
              <a:ext cy="3886800" cx="4690500"/>
            </a:xfrm>
            <a:prstGeom prst="rect">
              <a:avLst/>
            </a:prstGeom>
            <a:noFill/>
            <a:ln>
              <a:noFill/>
            </a:ln>
          </p:spPr>
          <p:txBody>
            <a:bodyPr bIns="91425" rIns="91425" lIns="91425" tIns="91425" anchor="t" anchorCtr="0">
              <a:noAutofit/>
            </a:bodyPr>
            <a:lstStyle/>
            <a:p>
              <a:pPr>
                <a:spcBef>
                  <a:spcPts val="0"/>
                </a:spcBef>
                <a:buNone/>
              </a:pPr>
              <a:r>
                <a:rPr lang="en">
                  <a:latin typeface="Open Sans"/>
                  <a:ea typeface="Open Sans"/>
                  <a:cs typeface="Open Sans"/>
                  <a:sym typeface="Open Sans"/>
                </a:rPr>
                <a:t>Holds pill sensor data, user data and other application information. </a:t>
              </a:r>
            </a:p>
          </p:txBody>
        </p:sp>
        <p:sp>
          <p:nvSpPr>
            <p:cNvPr id="100" name="Shape 100"/>
            <p:cNvSpPr txBox="1"/>
            <p:nvPr/>
          </p:nvSpPr>
          <p:spPr>
            <a:xfrm>
              <a:off y="2750600" x="3208900"/>
              <a:ext cy="487499" cx="2974500"/>
            </a:xfrm>
            <a:prstGeom prst="rect">
              <a:avLst/>
            </a:prstGeom>
            <a:noFill/>
            <a:ln>
              <a:noFill/>
            </a:ln>
          </p:spPr>
          <p:txBody>
            <a:bodyPr bIns="91425" rIns="91425" lIns="91425" tIns="91425" anchor="t" anchorCtr="0">
              <a:noAutofit/>
            </a:bodyPr>
            <a:lstStyle/>
            <a:p>
              <a:pPr rtl="0" lvl="0">
                <a:spcBef>
                  <a:spcPts val="0"/>
                </a:spcBef>
                <a:buNone/>
              </a:pPr>
              <a:r>
                <a:rPr b="1" sz="1800" lang="en">
                  <a:latin typeface="Open Sans"/>
                  <a:ea typeface="Open Sans"/>
                  <a:cs typeface="Open Sans"/>
                  <a:sym typeface="Open Sans"/>
                </a:rPr>
                <a:t>MongoDB</a:t>
              </a:r>
            </a:p>
            <a:p>
              <a:pPr rtl="0" lvl="0">
                <a:spcBef>
                  <a:spcPts val="0"/>
                </a:spcBef>
                <a:buNone/>
              </a:pPr>
              <a:r>
                <a:t/>
              </a:r>
              <a:endParaRPr>
                <a:latin typeface="Open Sans"/>
                <a:ea typeface="Open Sans"/>
                <a:cs typeface="Open Sans"/>
                <a:sym typeface="Open Sans"/>
              </a:endParaRPr>
            </a:p>
          </p:txBody>
        </p:sp>
      </p:grpSp>
      <p:pic>
        <p:nvPicPr>
          <p:cNvPr id="101" name="Shape 101"/>
          <p:cNvPicPr preferRelativeResize="0"/>
          <p:nvPr/>
        </p:nvPicPr>
        <p:blipFill>
          <a:blip r:embed="rId5">
            <a:alphaModFix/>
          </a:blip>
          <a:stretch>
            <a:fillRect/>
          </a:stretch>
        </p:blipFill>
        <p:spPr>
          <a:xfrm>
            <a:off y="3396045" x="6273285"/>
            <a:ext cy="656506" cx="2442725"/>
          </a:xfrm>
          <a:prstGeom prst="rect">
            <a:avLst/>
          </a:prstGeom>
          <a:noFill/>
          <a:ln>
            <a:noFill/>
          </a:ln>
        </p:spPr>
      </p:pic>
      <p:pic>
        <p:nvPicPr>
          <p:cNvPr id="102" name="Shape 102"/>
          <p:cNvPicPr preferRelativeResize="0"/>
          <p:nvPr/>
        </p:nvPicPr>
        <p:blipFill>
          <a:blip r:embed="rId6">
            <a:alphaModFix/>
          </a:blip>
          <a:stretch>
            <a:fillRect/>
          </a:stretch>
        </p:blipFill>
        <p:spPr>
          <a:xfrm>
            <a:off y="2377993" x="5910861"/>
            <a:ext cy="954046" cx="3146324"/>
          </a:xfrm>
          <a:prstGeom prst="rect">
            <a:avLst/>
          </a:prstGeom>
          <a:noFill/>
          <a:ln>
            <a:noFill/>
          </a:ln>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y="0" x="0"/>
          <a:ext cy="0" cx="0"/>
          <a:chOff y="0" x="0"/>
          <a:chExt cy="0" cx="0"/>
        </a:xfrm>
      </p:grpSpPr>
      <p:sp>
        <p:nvSpPr>
          <p:cNvPr id="107" name="Shape 107"/>
          <p:cNvSpPr txBox="1"/>
          <p:nvPr>
            <p:ph type="title"/>
          </p:nvPr>
        </p:nvSpPr>
        <p:spPr>
          <a:xfrm>
            <a:off y="205978" x="457200"/>
            <a:ext cy="857400" cx="8229600"/>
          </a:xfrm>
          <a:prstGeom prst="rect">
            <a:avLst/>
          </a:prstGeom>
        </p:spPr>
        <p:txBody>
          <a:bodyPr bIns="91425" rIns="91425" lIns="91425" tIns="91425" anchor="b" anchorCtr="0">
            <a:noAutofit/>
          </a:bodyPr>
          <a:lstStyle/>
          <a:p>
            <a:pPr lvl="0">
              <a:spcBef>
                <a:spcPts val="0"/>
              </a:spcBef>
              <a:buNone/>
            </a:pPr>
            <a:r>
              <a:rPr sz="4800" lang="en">
                <a:solidFill>
                  <a:srgbClr val="CC4125"/>
                </a:solidFill>
                <a:latin typeface="Open Sans"/>
                <a:ea typeface="Open Sans"/>
                <a:cs typeface="Open Sans"/>
                <a:sym typeface="Open Sans"/>
              </a:rPr>
              <a:t>PROCESS </a:t>
            </a:r>
            <a:r>
              <a:rPr b="0" sz="3000" lang="en" i="1">
                <a:solidFill>
                  <a:srgbClr val="CC4125"/>
                </a:solidFill>
                <a:latin typeface="Open Sans"/>
                <a:ea typeface="Open Sans"/>
                <a:cs typeface="Open Sans"/>
                <a:sym typeface="Open Sans"/>
              </a:rPr>
              <a:t>(server side) </a:t>
            </a:r>
          </a:p>
        </p:txBody>
      </p:sp>
      <p:pic>
        <p:nvPicPr>
          <p:cNvPr id="108" name="Shape 108"/>
          <p:cNvPicPr preferRelativeResize="0"/>
          <p:nvPr/>
        </p:nvPicPr>
        <p:blipFill rotWithShape="1">
          <a:blip r:embed="rId3">
            <a:alphaModFix/>
          </a:blip>
          <a:srcRect t="3623" b="0" r="0" l="0"/>
          <a:stretch/>
        </p:blipFill>
        <p:spPr>
          <a:xfrm>
            <a:off y="1205700" x="328925"/>
            <a:ext cy="3782625" cx="4194321"/>
          </a:xfrm>
          <a:prstGeom prst="rect">
            <a:avLst/>
          </a:prstGeom>
          <a:noFill/>
          <a:ln>
            <a:noFill/>
          </a:ln>
        </p:spPr>
      </p:pic>
      <p:sp>
        <p:nvSpPr>
          <p:cNvPr id="109" name="Shape 109"/>
          <p:cNvSpPr txBox="1"/>
          <p:nvPr/>
        </p:nvSpPr>
        <p:spPr>
          <a:xfrm>
            <a:off y="4066050" x="5085862"/>
            <a:ext cy="857400" cx="3860700"/>
          </a:xfrm>
          <a:prstGeom prst="rect">
            <a:avLst/>
          </a:prstGeom>
          <a:noFill/>
          <a:ln>
            <a:noFill/>
          </a:ln>
        </p:spPr>
        <p:txBody>
          <a:bodyPr bIns="91425" rIns="91425" lIns="91425" tIns="91425" anchor="t" anchorCtr="0">
            <a:noAutofit/>
          </a:bodyPr>
          <a:lstStyle/>
          <a:p>
            <a:pPr>
              <a:spcBef>
                <a:spcPts val="0"/>
              </a:spcBef>
              <a:buNone/>
            </a:pPr>
            <a:r>
              <a:rPr lang="en">
                <a:latin typeface="Open Sans"/>
                <a:ea typeface="Open Sans"/>
                <a:cs typeface="Open Sans"/>
                <a:sym typeface="Open Sans"/>
              </a:rPr>
              <a:t>Handling Get and Post Requests on Tilt’s API</a:t>
            </a:r>
          </a:p>
        </p:txBody>
      </p:sp>
      <p:pic>
        <p:nvPicPr>
          <p:cNvPr id="110" name="Shape 110"/>
          <p:cNvPicPr preferRelativeResize="0"/>
          <p:nvPr/>
        </p:nvPicPr>
        <p:blipFill rotWithShape="1">
          <a:blip r:embed="rId4">
            <a:alphaModFix/>
          </a:blip>
          <a:srcRect t="0" b="0" r="0" l="29552"/>
          <a:stretch/>
        </p:blipFill>
        <p:spPr>
          <a:xfrm rot="-5400000">
            <a:off y="452428" x="5475474"/>
            <a:ext cy="4224546" cx="2717647"/>
          </a:xfrm>
          <a:prstGeom prst="rect">
            <a:avLst/>
          </a:prstGeom>
          <a:noFill/>
          <a:ln>
            <a:noFill/>
          </a:ln>
        </p:spPr>
      </p:pic>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ajorFont>
      <a:min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algn="ctr" cap="flat" cmpd="sng">
          <a:solidFill>
            <a:schemeClr val="phClr">
              <a:shade val="95000"/>
              <a:satMod val="105000"/>
            </a:schemeClr>
          </a:solidFill>
          <a:prstDash val="solid"/>
        </a:ln>
        <a:ln w="25400" algn="ctr" cap="flat" cmpd="sng">
          <a:solidFill>
            <a:schemeClr val="phClr"/>
          </a:solidFill>
          <a:prstDash val="solid"/>
        </a:ln>
        <a:ln w="38100" algn="ctr" cap="flat" cmpd="sng">
          <a:solidFill>
            <a:schemeClr val="phClr"/>
          </a:solidFill>
          <a:prstDash val="solid"/>
        </a:ln>
      </a:lnStyleLst>
      <a:effectStyleLst>
        <a:effectStyle>
          <a:effectLst>
            <a:outerShdw rotWithShape="0" dir="5400000" blurRad="40000" dist="20000">
              <a:srgbClr val="000000">
                <a:alpha val="38000"/>
              </a:srgbClr>
            </a:outerShdw>
          </a:effectLst>
        </a:effectStyle>
        <a:effectStyle>
          <a:effectLst>
            <a:outerShdw rotWithShape="0" dir="5400000" blurRad="40000" dist="23000">
              <a:srgbClr val="000000">
                <a:alpha val="35000"/>
              </a:srgbClr>
            </a:outerShdw>
          </a:effectLst>
        </a:effectStyle>
        <a:effectStyle>
          <a:effectLst>
            <a:outerShdw rotWithShape="0" dir="5400000" blurRad="40000" dist="23000">
              <a:srgbClr val="000000">
                <a:alpha val="35000"/>
              </a:srgbClr>
            </a:outerShdw>
          </a:effectLst>
          <a:scene3d>
            <a:camera prst="orthographicFront">
              <a:rot rev="0" lon="0" lat="0"/>
            </a:camera>
            <a:lightRig dir="t" rig="threePt">
              <a:rot rev="1200000" lon="0" lat="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t="-80000" b="180000" r="50000" l="50000"/>
          </a:path>
        </a:gradFill>
        <a:gradFill rotWithShape="1">
          <a:gsLst>
            <a:gs pos="0">
              <a:schemeClr val="phClr">
                <a:tint val="80000"/>
                <a:satMod val="300000"/>
              </a:schemeClr>
            </a:gs>
            <a:gs pos="100000">
              <a:schemeClr val="phClr">
                <a:shade val="30000"/>
                <a:satMod val="200000"/>
              </a:schemeClr>
            </a:gs>
          </a:gsLst>
          <a:path path="circle">
            <a:fillToRect t="50000" b="50000" r="50000" l="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theme>
</file>

<file path=ppt/theme/theme2.xml><?xml version="1.0" encoding="utf-8"?>
<a:theme xmlns:a="http://schemas.openxmlformats.org/drawingml/2006/main" xmlns:r="http://schemas.openxmlformats.org/officeDocument/2006/relationships"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ajorFont>
      <a:min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algn="ctr" cap="flat" cmpd="sng">
          <a:solidFill>
            <a:schemeClr val="phClr">
              <a:shade val="95000"/>
              <a:satMod val="105000"/>
            </a:schemeClr>
          </a:solidFill>
          <a:prstDash val="solid"/>
        </a:ln>
        <a:ln w="25400" algn="ctr" cap="flat" cmpd="sng">
          <a:solidFill>
            <a:schemeClr val="phClr"/>
          </a:solidFill>
          <a:prstDash val="solid"/>
        </a:ln>
        <a:ln w="38100" algn="ctr" cap="flat" cmpd="sng">
          <a:solidFill>
            <a:schemeClr val="phClr"/>
          </a:solidFill>
          <a:prstDash val="solid"/>
        </a:ln>
      </a:lnStyleLst>
      <a:effectStyleLst>
        <a:effectStyle>
          <a:effectLst>
            <a:outerShdw rotWithShape="0" dir="5400000" blurRad="40000" dist="20000">
              <a:srgbClr val="000000">
                <a:alpha val="38000"/>
              </a:srgbClr>
            </a:outerShdw>
          </a:effectLst>
        </a:effectStyle>
        <a:effectStyle>
          <a:effectLst>
            <a:outerShdw rotWithShape="0" dir="5400000" blurRad="40000" dist="23000">
              <a:srgbClr val="000000">
                <a:alpha val="35000"/>
              </a:srgbClr>
            </a:outerShdw>
          </a:effectLst>
        </a:effectStyle>
        <a:effectStyle>
          <a:effectLst>
            <a:outerShdw rotWithShape="0" dir="5400000" blurRad="40000" dist="23000">
              <a:srgbClr val="000000">
                <a:alpha val="35000"/>
              </a:srgbClr>
            </a:outerShdw>
          </a:effectLst>
          <a:scene3d>
            <a:camera prst="orthographicFront">
              <a:rot rev="0" lon="0" lat="0"/>
            </a:camera>
            <a:lightRig dir="t" rig="threePt">
              <a:rot rev="1200000" lon="0" lat="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t="-80000" b="180000" r="50000" l="50000"/>
          </a:path>
        </a:gradFill>
        <a:gradFill rotWithShape="1">
          <a:gsLst>
            <a:gs pos="0">
              <a:schemeClr val="phClr">
                <a:tint val="80000"/>
                <a:satMod val="300000"/>
              </a:schemeClr>
            </a:gs>
            <a:gs pos="100000">
              <a:schemeClr val="phClr">
                <a:shade val="30000"/>
                <a:satMod val="200000"/>
              </a:schemeClr>
            </a:gs>
          </a:gsLst>
          <a:path path="circle">
            <a:fillToRect t="50000" b="50000" r="50000" l="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ajorFont>
      <a:minorFont>
        <a:latin typeface="Arial"/>
        <a:ea typeface=""/>
        <a:cs typeface=""/>
        <a:font typeface="ＭＳ Ｐゴシック" script="Jpan"/>
        <a:font typeface="맑은 고딕" script="Hang"/>
        <a:font typeface="宋体" script="Hans"/>
        <a:font typeface="新細明體" script="Hant"/>
        <a:font typeface="Times New Roman" script="Arab"/>
        <a:font typeface="Times New Roman" script="Hebr"/>
        <a:font typeface="Angsana New" script="Thai"/>
        <a:font typeface="Nyala" script="Ethi"/>
        <a:font typeface="Vrinda" script="Beng"/>
        <a:font typeface="Shruti" script="Gujr"/>
        <a:font typeface="MoolBoran" script="Khmr"/>
        <a:font typeface="Tunga" script="Knda"/>
        <a:font typeface="Raavi" script="Guru"/>
        <a:font typeface="Euphemia" script="Cans"/>
        <a:font typeface="Plantagenet Cherokee" script="Cher"/>
        <a:font typeface="Microsoft Yi Baiti" script="Yiii"/>
        <a:font typeface="Microsoft Himalaya" script="Tibt"/>
        <a:font typeface="MV Boli" script="Thaa"/>
        <a:font typeface="Mangal" script="Deva"/>
        <a:font typeface="Gautami" script="Telu"/>
        <a:font typeface="Latha" script="Taml"/>
        <a:font typeface="Estrangelo Edessa" script="Syrc"/>
        <a:font typeface="Kalinga" script="Orya"/>
        <a:font typeface="Kartika" script="Mlym"/>
        <a:font typeface="DokChampa" script="Laoo"/>
        <a:font typeface="Iskoola Pota" script="Sinh"/>
        <a:font typeface="Mongolian Baiti" script="Mong"/>
        <a:font typeface="Times New Roman" script="Viet"/>
        <a:font typeface="Microsoft Uighur" script="Uigh"/>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algn="ctr" cap="flat" cmpd="sng">
          <a:solidFill>
            <a:schemeClr val="phClr">
              <a:shade val="95000"/>
              <a:satMod val="105000"/>
            </a:schemeClr>
          </a:solidFill>
          <a:prstDash val="solid"/>
        </a:ln>
        <a:ln w="25400" algn="ctr" cap="flat" cmpd="sng">
          <a:solidFill>
            <a:schemeClr val="phClr"/>
          </a:solidFill>
          <a:prstDash val="solid"/>
        </a:ln>
        <a:ln w="38100" algn="ctr" cap="flat" cmpd="sng">
          <a:solidFill>
            <a:schemeClr val="phClr"/>
          </a:solidFill>
          <a:prstDash val="solid"/>
        </a:ln>
      </a:lnStyleLst>
      <a:effectStyleLst>
        <a:effectStyle>
          <a:effectLst>
            <a:outerShdw rotWithShape="0" dir="5400000" blurRad="40000" dist="20000">
              <a:srgbClr val="000000">
                <a:alpha val="38000"/>
              </a:srgbClr>
            </a:outerShdw>
          </a:effectLst>
        </a:effectStyle>
        <a:effectStyle>
          <a:effectLst>
            <a:outerShdw rotWithShape="0" dir="5400000" blurRad="40000" dist="23000">
              <a:srgbClr val="000000">
                <a:alpha val="35000"/>
              </a:srgbClr>
            </a:outerShdw>
          </a:effectLst>
        </a:effectStyle>
        <a:effectStyle>
          <a:effectLst>
            <a:outerShdw rotWithShape="0" dir="5400000" blurRad="40000" dist="23000">
              <a:srgbClr val="000000">
                <a:alpha val="35000"/>
              </a:srgbClr>
            </a:outerShdw>
          </a:effectLst>
          <a:scene3d>
            <a:camera prst="orthographicFront">
              <a:rot rev="0" lon="0" lat="0"/>
            </a:camera>
            <a:lightRig dir="t" rig="threePt">
              <a:rot rev="1200000" lon="0" lat="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t="-80000" b="180000" r="50000" l="50000"/>
          </a:path>
        </a:gradFill>
        <a:gradFill rotWithShape="1">
          <a:gsLst>
            <a:gs pos="0">
              <a:schemeClr val="phClr">
                <a:tint val="80000"/>
                <a:satMod val="300000"/>
              </a:schemeClr>
            </a:gs>
            <a:gs pos="100000">
              <a:schemeClr val="phClr">
                <a:shade val="30000"/>
                <a:satMod val="200000"/>
              </a:schemeClr>
            </a:gs>
          </a:gsLst>
          <a:path path="circle">
            <a:fillToRect t="50000" b="50000" r="50000" l="50000"/>
          </a:path>
        </a:gradFill>
      </a:bgFillStyleLst>
    </a:fmtScheme>
  </a:themeElements>
</a:theme>
</file>